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8" r:id="rId3"/>
    <p:sldId id="259" r:id="rId4"/>
    <p:sldId id="260" r:id="rId5"/>
    <p:sldId id="261" r:id="rId6"/>
    <p:sldId id="262" r:id="rId7"/>
    <p:sldId id="266" r:id="rId8"/>
    <p:sldId id="263" r:id="rId9"/>
    <p:sldId id="265"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6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8CE930-1939-482B-8E52-7847FF1900E9}" type="datetimeFigureOut">
              <a:rPr lang="en-US" smtClean="0"/>
              <a:pPr/>
              <a:t>12/24/2017</a:t>
            </a:fld>
            <a:endParaRPr lang="en-IN"/>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IN"/>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146302-4329-4ACC-941C-4DCC40ABA89E}"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8519FC62-1752-4972-A8C8-20C2B6257B4F}" type="datetimeFigureOut">
              <a:rPr lang="en-US" smtClean="0"/>
              <a:pPr/>
              <a:t>12/24/2017</a:t>
            </a:fld>
            <a:endParaRPr lang="en-IN"/>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en-IN"/>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1B2A82A-CBA1-4656-817F-7E951460868C}"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519FC62-1752-4972-A8C8-20C2B6257B4F}" type="datetimeFigureOut">
              <a:rPr lang="en-US" smtClean="0"/>
              <a:pPr/>
              <a:t>12/24/2017</a:t>
            </a:fld>
            <a:endParaRPr lang="en-IN"/>
          </a:p>
        </p:txBody>
      </p:sp>
      <p:sp>
        <p:nvSpPr>
          <p:cNvPr id="5" name="عنصر نائب للتذييل 4"/>
          <p:cNvSpPr>
            <a:spLocks noGrp="1"/>
          </p:cNvSpPr>
          <p:nvPr>
            <p:ph type="ftr" sz="quarter" idx="11"/>
          </p:nvPr>
        </p:nvSpPr>
        <p:spPr/>
        <p:txBody>
          <a:bodyPr/>
          <a:lstStyle/>
          <a:p>
            <a:endParaRPr lang="en-IN"/>
          </a:p>
        </p:txBody>
      </p:sp>
      <p:sp>
        <p:nvSpPr>
          <p:cNvPr id="6" name="عنصر نائب لرقم الشريحة 5"/>
          <p:cNvSpPr>
            <a:spLocks noGrp="1"/>
          </p:cNvSpPr>
          <p:nvPr>
            <p:ph type="sldNum" sz="quarter" idx="12"/>
          </p:nvPr>
        </p:nvSpPr>
        <p:spPr/>
        <p:txBody>
          <a:bodyPr/>
          <a:lstStyle/>
          <a:p>
            <a:fld id="{01B2A82A-CBA1-4656-817F-7E951460868C}" type="slidenum">
              <a:rPr lang="en-IN" smtClean="0"/>
              <a:pPr/>
              <a:t>‹#›</a:t>
            </a:fld>
            <a:endParaRPr lang="en-IN"/>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519FC62-1752-4972-A8C8-20C2B6257B4F}" type="datetimeFigureOut">
              <a:rPr lang="en-US" smtClean="0"/>
              <a:pPr/>
              <a:t>12/24/2017</a:t>
            </a:fld>
            <a:endParaRPr lang="en-IN"/>
          </a:p>
        </p:txBody>
      </p:sp>
      <p:sp>
        <p:nvSpPr>
          <p:cNvPr id="5" name="عنصر نائب للتذييل 4"/>
          <p:cNvSpPr>
            <a:spLocks noGrp="1"/>
          </p:cNvSpPr>
          <p:nvPr>
            <p:ph type="ftr" sz="quarter" idx="11"/>
          </p:nvPr>
        </p:nvSpPr>
        <p:spPr/>
        <p:txBody>
          <a:bodyPr/>
          <a:lstStyle/>
          <a:p>
            <a:endParaRPr lang="en-IN"/>
          </a:p>
        </p:txBody>
      </p:sp>
      <p:sp>
        <p:nvSpPr>
          <p:cNvPr id="6" name="عنصر نائب لرقم الشريحة 5"/>
          <p:cNvSpPr>
            <a:spLocks noGrp="1"/>
          </p:cNvSpPr>
          <p:nvPr>
            <p:ph type="sldNum" sz="quarter" idx="12"/>
          </p:nvPr>
        </p:nvSpPr>
        <p:spPr/>
        <p:txBody>
          <a:bodyPr/>
          <a:lstStyle/>
          <a:p>
            <a:fld id="{01B2A82A-CBA1-4656-817F-7E951460868C}" type="slidenum">
              <a:rPr lang="en-IN" smtClean="0"/>
              <a:pPr/>
              <a:t>‹#›</a:t>
            </a:fld>
            <a:endParaRPr lang="en-IN"/>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8519FC62-1752-4972-A8C8-20C2B6257B4F}" type="datetimeFigureOut">
              <a:rPr lang="en-US" smtClean="0"/>
              <a:pPr/>
              <a:t>12/24/2017</a:t>
            </a:fld>
            <a:endParaRPr lang="en-IN"/>
          </a:p>
        </p:txBody>
      </p:sp>
      <p:sp>
        <p:nvSpPr>
          <p:cNvPr id="9" name="عنصر نائب لرقم الشريحة 8"/>
          <p:cNvSpPr>
            <a:spLocks noGrp="1"/>
          </p:cNvSpPr>
          <p:nvPr>
            <p:ph type="sldNum" sz="quarter" idx="15"/>
          </p:nvPr>
        </p:nvSpPr>
        <p:spPr/>
        <p:txBody>
          <a:bodyPr rtlCol="0"/>
          <a:lstStyle/>
          <a:p>
            <a:fld id="{01B2A82A-CBA1-4656-817F-7E951460868C}" type="slidenum">
              <a:rPr lang="en-IN" smtClean="0"/>
              <a:pPr/>
              <a:t>‹#›</a:t>
            </a:fld>
            <a:endParaRPr lang="en-IN"/>
          </a:p>
        </p:txBody>
      </p:sp>
      <p:sp>
        <p:nvSpPr>
          <p:cNvPr id="10" name="عنصر نائب للتذييل 9"/>
          <p:cNvSpPr>
            <a:spLocks noGrp="1"/>
          </p:cNvSpPr>
          <p:nvPr>
            <p:ph type="ftr" sz="quarter" idx="16"/>
          </p:nvPr>
        </p:nvSpPr>
        <p:spPr/>
        <p:txBody>
          <a:bodyPr rtlCol="0"/>
          <a:lstStyle/>
          <a:p>
            <a:endParaRPr lang="en-IN"/>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8519FC62-1752-4972-A8C8-20C2B6257B4F}" type="datetimeFigureOut">
              <a:rPr lang="en-US" smtClean="0"/>
              <a:pPr/>
              <a:t>12/24/2017</a:t>
            </a:fld>
            <a:endParaRPr lang="en-IN"/>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en-IN"/>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1B2A82A-CBA1-4656-817F-7E951460868C}"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8519FC62-1752-4972-A8C8-20C2B6257B4F}" type="datetimeFigureOut">
              <a:rPr lang="en-US" smtClean="0"/>
              <a:pPr/>
              <a:t>12/24/2017</a:t>
            </a:fld>
            <a:endParaRPr lang="en-IN"/>
          </a:p>
        </p:txBody>
      </p:sp>
      <p:sp>
        <p:nvSpPr>
          <p:cNvPr id="6" name="عنصر نائب للتذييل 5"/>
          <p:cNvSpPr>
            <a:spLocks noGrp="1"/>
          </p:cNvSpPr>
          <p:nvPr>
            <p:ph type="ftr" sz="quarter" idx="11"/>
          </p:nvPr>
        </p:nvSpPr>
        <p:spPr/>
        <p:txBody>
          <a:bodyPr/>
          <a:lstStyle/>
          <a:p>
            <a:endParaRPr lang="en-IN"/>
          </a:p>
        </p:txBody>
      </p:sp>
      <p:sp>
        <p:nvSpPr>
          <p:cNvPr id="7" name="عنصر نائب لرقم الشريحة 6"/>
          <p:cNvSpPr>
            <a:spLocks noGrp="1"/>
          </p:cNvSpPr>
          <p:nvPr>
            <p:ph type="sldNum" sz="quarter" idx="12"/>
          </p:nvPr>
        </p:nvSpPr>
        <p:spPr/>
        <p:txBody>
          <a:bodyPr/>
          <a:lstStyle/>
          <a:p>
            <a:fld id="{01B2A82A-CBA1-4656-817F-7E951460868C}" type="slidenum">
              <a:rPr lang="en-IN" smtClean="0"/>
              <a:pPr/>
              <a:t>‹#›</a:t>
            </a:fld>
            <a:endParaRPr lang="en-IN"/>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8519FC62-1752-4972-A8C8-20C2B6257B4F}" type="datetimeFigureOut">
              <a:rPr lang="en-US" smtClean="0"/>
              <a:pPr/>
              <a:t>12/24/2017</a:t>
            </a:fld>
            <a:endParaRPr lang="en-IN"/>
          </a:p>
        </p:txBody>
      </p:sp>
      <p:sp>
        <p:nvSpPr>
          <p:cNvPr id="8" name="عنصر نائب للتذييل 7"/>
          <p:cNvSpPr>
            <a:spLocks noGrp="1"/>
          </p:cNvSpPr>
          <p:nvPr>
            <p:ph type="ftr" sz="quarter" idx="11"/>
          </p:nvPr>
        </p:nvSpPr>
        <p:spPr/>
        <p:txBody>
          <a:bodyPr/>
          <a:lstStyle/>
          <a:p>
            <a:endParaRPr lang="en-IN"/>
          </a:p>
        </p:txBody>
      </p:sp>
      <p:sp>
        <p:nvSpPr>
          <p:cNvPr id="9" name="عنصر نائب لرقم الشريحة 8"/>
          <p:cNvSpPr>
            <a:spLocks noGrp="1"/>
          </p:cNvSpPr>
          <p:nvPr>
            <p:ph type="sldNum" sz="quarter" idx="12"/>
          </p:nvPr>
        </p:nvSpPr>
        <p:spPr/>
        <p:txBody>
          <a:bodyPr/>
          <a:lstStyle/>
          <a:p>
            <a:fld id="{01B2A82A-CBA1-4656-817F-7E951460868C}" type="slidenum">
              <a:rPr lang="en-IN" smtClean="0"/>
              <a:pPr/>
              <a:t>‹#›</a:t>
            </a:fld>
            <a:endParaRPr lang="en-IN"/>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8519FC62-1752-4972-A8C8-20C2B6257B4F}" type="datetimeFigureOut">
              <a:rPr lang="en-US" smtClean="0"/>
              <a:pPr/>
              <a:t>12/24/2017</a:t>
            </a:fld>
            <a:endParaRPr lang="en-IN"/>
          </a:p>
        </p:txBody>
      </p:sp>
      <p:sp>
        <p:nvSpPr>
          <p:cNvPr id="7" name="عنصر نائب لرقم الشريحة 6"/>
          <p:cNvSpPr>
            <a:spLocks noGrp="1"/>
          </p:cNvSpPr>
          <p:nvPr>
            <p:ph type="sldNum" sz="quarter" idx="11"/>
          </p:nvPr>
        </p:nvSpPr>
        <p:spPr/>
        <p:txBody>
          <a:bodyPr rtlCol="0"/>
          <a:lstStyle/>
          <a:p>
            <a:fld id="{01B2A82A-CBA1-4656-817F-7E951460868C}" type="slidenum">
              <a:rPr lang="en-IN" smtClean="0"/>
              <a:pPr/>
              <a:t>‹#›</a:t>
            </a:fld>
            <a:endParaRPr lang="en-IN"/>
          </a:p>
        </p:txBody>
      </p:sp>
      <p:sp>
        <p:nvSpPr>
          <p:cNvPr id="8" name="عنصر نائب للتذييل 7"/>
          <p:cNvSpPr>
            <a:spLocks noGrp="1"/>
          </p:cNvSpPr>
          <p:nvPr>
            <p:ph type="ftr" sz="quarter" idx="12"/>
          </p:nvPr>
        </p:nvSpPr>
        <p:spPr/>
        <p:txBody>
          <a:bodyPr rtlCol="0"/>
          <a:lstStyle/>
          <a:p>
            <a:endParaRPr lang="en-IN"/>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519FC62-1752-4972-A8C8-20C2B6257B4F}" type="datetimeFigureOut">
              <a:rPr lang="en-US" smtClean="0"/>
              <a:pPr/>
              <a:t>12/24/2017</a:t>
            </a:fld>
            <a:endParaRPr lang="en-IN"/>
          </a:p>
        </p:txBody>
      </p:sp>
      <p:sp>
        <p:nvSpPr>
          <p:cNvPr id="3" name="عنصر نائب للتذييل 2"/>
          <p:cNvSpPr>
            <a:spLocks noGrp="1"/>
          </p:cNvSpPr>
          <p:nvPr>
            <p:ph type="ftr" sz="quarter" idx="11"/>
          </p:nvPr>
        </p:nvSpPr>
        <p:spPr/>
        <p:txBody>
          <a:bodyPr/>
          <a:lstStyle/>
          <a:p>
            <a:endParaRPr lang="en-IN"/>
          </a:p>
        </p:txBody>
      </p:sp>
      <p:sp>
        <p:nvSpPr>
          <p:cNvPr id="4" name="عنصر نائب لرقم الشريحة 3"/>
          <p:cNvSpPr>
            <a:spLocks noGrp="1"/>
          </p:cNvSpPr>
          <p:nvPr>
            <p:ph type="sldNum" sz="quarter" idx="12"/>
          </p:nvPr>
        </p:nvSpPr>
        <p:spPr/>
        <p:txBody>
          <a:bodyPr/>
          <a:lstStyle/>
          <a:p>
            <a:fld id="{01B2A82A-CBA1-4656-817F-7E951460868C}" type="slidenum">
              <a:rPr lang="en-IN" smtClean="0"/>
              <a:pPr/>
              <a:t>‹#›</a:t>
            </a:fld>
            <a:endParaRPr lang="en-IN"/>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8519FC62-1752-4972-A8C8-20C2B6257B4F}" type="datetimeFigureOut">
              <a:rPr lang="en-US" smtClean="0"/>
              <a:pPr/>
              <a:t>12/24/2017</a:t>
            </a:fld>
            <a:endParaRPr lang="en-IN"/>
          </a:p>
        </p:txBody>
      </p:sp>
      <p:sp>
        <p:nvSpPr>
          <p:cNvPr id="22" name="عنصر نائب لرقم الشريحة 21"/>
          <p:cNvSpPr>
            <a:spLocks noGrp="1"/>
          </p:cNvSpPr>
          <p:nvPr>
            <p:ph type="sldNum" sz="quarter" idx="15"/>
          </p:nvPr>
        </p:nvSpPr>
        <p:spPr/>
        <p:txBody>
          <a:bodyPr rtlCol="0"/>
          <a:lstStyle/>
          <a:p>
            <a:fld id="{01B2A82A-CBA1-4656-817F-7E951460868C}" type="slidenum">
              <a:rPr lang="en-IN" smtClean="0"/>
              <a:pPr/>
              <a:t>‹#›</a:t>
            </a:fld>
            <a:endParaRPr lang="en-IN"/>
          </a:p>
        </p:txBody>
      </p:sp>
      <p:sp>
        <p:nvSpPr>
          <p:cNvPr id="23" name="عنصر نائب للتذييل 22"/>
          <p:cNvSpPr>
            <a:spLocks noGrp="1"/>
          </p:cNvSpPr>
          <p:nvPr>
            <p:ph type="ftr" sz="quarter" idx="16"/>
          </p:nvPr>
        </p:nvSpPr>
        <p:spPr/>
        <p:txBody>
          <a:bodyPr rtlCol="0"/>
          <a:lstStyle/>
          <a:p>
            <a:endParaRPr lang="en-IN"/>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8519FC62-1752-4972-A8C8-20C2B6257B4F}" type="datetimeFigureOut">
              <a:rPr lang="en-US" smtClean="0"/>
              <a:pPr/>
              <a:t>12/24/2017</a:t>
            </a:fld>
            <a:endParaRPr lang="en-IN"/>
          </a:p>
        </p:txBody>
      </p:sp>
      <p:sp>
        <p:nvSpPr>
          <p:cNvPr id="18" name="عنصر نائب لرقم الشريحة 17"/>
          <p:cNvSpPr>
            <a:spLocks noGrp="1"/>
          </p:cNvSpPr>
          <p:nvPr>
            <p:ph type="sldNum" sz="quarter" idx="11"/>
          </p:nvPr>
        </p:nvSpPr>
        <p:spPr/>
        <p:txBody>
          <a:bodyPr rtlCol="0"/>
          <a:lstStyle/>
          <a:p>
            <a:fld id="{01B2A82A-CBA1-4656-817F-7E951460868C}" type="slidenum">
              <a:rPr lang="en-IN" smtClean="0"/>
              <a:pPr/>
              <a:t>‹#›</a:t>
            </a:fld>
            <a:endParaRPr lang="en-IN"/>
          </a:p>
        </p:txBody>
      </p:sp>
      <p:sp>
        <p:nvSpPr>
          <p:cNvPr id="21" name="عنصر نائب للتذييل 20"/>
          <p:cNvSpPr>
            <a:spLocks noGrp="1"/>
          </p:cNvSpPr>
          <p:nvPr>
            <p:ph type="ftr" sz="quarter" idx="12"/>
          </p:nvPr>
        </p:nvSpPr>
        <p:spPr/>
        <p:txBody>
          <a:bodyPr rtlCol="0"/>
          <a:lstStyle/>
          <a:p>
            <a:endParaRPr lang="en-IN"/>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519FC62-1752-4972-A8C8-20C2B6257B4F}" type="datetimeFigureOut">
              <a:rPr lang="en-US" smtClean="0"/>
              <a:pPr/>
              <a:t>12/24/2017</a:t>
            </a:fld>
            <a:endParaRPr lang="en-IN"/>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IN"/>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1B2A82A-CBA1-4656-817F-7E951460868C}"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edge/>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صورة جديدة.png"/>
          <p:cNvPicPr>
            <a:picLocks noChangeAspect="1"/>
          </p:cNvPicPr>
          <p:nvPr/>
        </p:nvPicPr>
        <p:blipFill>
          <a:blip r:embed="rId2"/>
          <a:stretch>
            <a:fillRect/>
          </a:stretch>
        </p:blipFill>
        <p:spPr>
          <a:xfrm>
            <a:off x="7269927" y="0"/>
            <a:ext cx="1874073" cy="2071702"/>
          </a:xfrm>
          <a:prstGeom prst="rect">
            <a:avLst/>
          </a:prstGeom>
        </p:spPr>
      </p:pic>
      <p:sp>
        <p:nvSpPr>
          <p:cNvPr id="6" name="مربع نص 5"/>
          <p:cNvSpPr txBox="1"/>
          <p:nvPr/>
        </p:nvSpPr>
        <p:spPr>
          <a:xfrm>
            <a:off x="1714480" y="747955"/>
            <a:ext cx="6572296" cy="3323987"/>
          </a:xfrm>
          <a:prstGeom prst="rect">
            <a:avLst/>
          </a:prstGeom>
          <a:noFill/>
        </p:spPr>
        <p:txBody>
          <a:bodyPr wrap="square" rtlCol="0">
            <a:spAutoFit/>
          </a:bodyPr>
          <a:lstStyle/>
          <a:p>
            <a:r>
              <a:rPr lang="en-US" sz="3200" b="1" dirty="0" smtClean="0">
                <a:latin typeface="Monotype Corsiva" pitchFamily="66" charset="0"/>
                <a:ea typeface="BatangChe" pitchFamily="49" charset="-127"/>
              </a:rPr>
              <a:t>University of </a:t>
            </a:r>
            <a:r>
              <a:rPr lang="en-US" sz="3200" b="1" dirty="0" err="1" smtClean="0">
                <a:latin typeface="Monotype Corsiva" pitchFamily="66" charset="0"/>
                <a:ea typeface="BatangChe" pitchFamily="49" charset="-127"/>
              </a:rPr>
              <a:t>Warith</a:t>
            </a:r>
            <a:r>
              <a:rPr lang="en-US" sz="3200" b="1" dirty="0" smtClean="0">
                <a:latin typeface="Monotype Corsiva" pitchFamily="66" charset="0"/>
                <a:ea typeface="BatangChe" pitchFamily="49" charset="-127"/>
              </a:rPr>
              <a:t> AL-</a:t>
            </a:r>
            <a:r>
              <a:rPr lang="en-US" sz="3200" b="1" dirty="0" err="1" smtClean="0">
                <a:latin typeface="Monotype Corsiva" pitchFamily="66" charset="0"/>
                <a:ea typeface="BatangChe" pitchFamily="49" charset="-127"/>
              </a:rPr>
              <a:t>Anbiya’a</a:t>
            </a:r>
            <a:endParaRPr lang="en-US" sz="3200" b="1" dirty="0" smtClean="0">
              <a:latin typeface="Monotype Corsiva" pitchFamily="66" charset="0"/>
              <a:ea typeface="BatangChe" pitchFamily="49" charset="-127"/>
            </a:endParaRPr>
          </a:p>
          <a:p>
            <a:r>
              <a:rPr lang="en-US" sz="3200" b="1" dirty="0" smtClean="0">
                <a:latin typeface="Monotype Corsiva" pitchFamily="66" charset="0"/>
                <a:ea typeface="BatangChe" pitchFamily="49" charset="-127"/>
              </a:rPr>
              <a:t>College of Engineering</a:t>
            </a:r>
          </a:p>
          <a:p>
            <a:r>
              <a:rPr lang="en-US" sz="3200" b="1" dirty="0" smtClean="0">
                <a:latin typeface="Monotype Corsiva" pitchFamily="66" charset="0"/>
                <a:ea typeface="BatangChe" pitchFamily="49" charset="-127"/>
              </a:rPr>
              <a:t>Air-condition &amp; Refrigeration Department</a:t>
            </a:r>
          </a:p>
          <a:p>
            <a:r>
              <a:rPr lang="en-US" sz="3200" b="1" dirty="0" smtClean="0">
                <a:latin typeface="Monotype Corsiva" pitchFamily="66" charset="0"/>
                <a:ea typeface="BatangChe" pitchFamily="49" charset="-127"/>
              </a:rPr>
              <a:t>Programming I</a:t>
            </a:r>
          </a:p>
          <a:p>
            <a:r>
              <a:rPr lang="en-US" sz="3200" b="1" dirty="0" smtClean="0">
                <a:latin typeface="Monotype Corsiva" pitchFamily="66" charset="0"/>
                <a:ea typeface="BatangChe" pitchFamily="49" charset="-127"/>
              </a:rPr>
              <a:t>First stage</a:t>
            </a:r>
          </a:p>
          <a:p>
            <a:r>
              <a:rPr lang="en-US" sz="3200" b="1" dirty="0" err="1" smtClean="0">
                <a:latin typeface="Monotype Corsiva" pitchFamily="66" charset="0"/>
                <a:ea typeface="BatangChe" pitchFamily="49" charset="-127"/>
              </a:rPr>
              <a:t>Asst.Lec</a:t>
            </a:r>
            <a:r>
              <a:rPr lang="en-US" sz="3200" b="1" dirty="0" smtClean="0">
                <a:latin typeface="Monotype Corsiva" pitchFamily="66" charset="0"/>
                <a:ea typeface="BatangChe" pitchFamily="49" charset="-127"/>
              </a:rPr>
              <a:t>. </a:t>
            </a:r>
            <a:r>
              <a:rPr lang="en-US" sz="3200" b="1" dirty="0" err="1" smtClean="0">
                <a:latin typeface="Monotype Corsiva" pitchFamily="66" charset="0"/>
                <a:ea typeface="BatangChe" pitchFamily="49" charset="-127"/>
              </a:rPr>
              <a:t>Aalaa</a:t>
            </a:r>
            <a:r>
              <a:rPr lang="en-US" sz="3200" b="1" dirty="0" smtClean="0">
                <a:latin typeface="Monotype Corsiva" pitchFamily="66" charset="0"/>
                <a:ea typeface="BatangChe" pitchFamily="49" charset="-127"/>
              </a:rPr>
              <a:t> Mohammed AL-</a:t>
            </a:r>
            <a:r>
              <a:rPr lang="en-US" sz="3200" b="1" dirty="0" err="1" smtClean="0">
                <a:latin typeface="Monotype Corsiva" pitchFamily="66" charset="0"/>
                <a:ea typeface="BatangChe" pitchFamily="49" charset="-127"/>
              </a:rPr>
              <a:t>Husseini</a:t>
            </a:r>
            <a:endParaRPr lang="en-US" sz="3200" b="1" dirty="0" smtClean="0">
              <a:latin typeface="Monotype Corsiva" pitchFamily="66" charset="0"/>
              <a:ea typeface="BatangChe" pitchFamily="49" charset="-127"/>
            </a:endParaRPr>
          </a:p>
          <a:p>
            <a:endParaRPr lang="en-IN"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4414" y="285728"/>
            <a:ext cx="7715304" cy="1292662"/>
          </a:xfrm>
          <a:prstGeom prst="rect">
            <a:avLst/>
          </a:prstGeom>
          <a:noFill/>
        </p:spPr>
        <p:txBody>
          <a:bodyPr wrap="square" rtlCol="0">
            <a:spAutoFit/>
          </a:bodyPr>
          <a:lstStyle/>
          <a:p>
            <a:pPr algn="just">
              <a:buFont typeface="Wingdings" pitchFamily="2" charset="2"/>
              <a:buChar char="v"/>
            </a:pPr>
            <a:r>
              <a:rPr lang="en-US" dirty="0" smtClean="0"/>
              <a:t>  To change the main desktop icons : </a:t>
            </a:r>
            <a:r>
              <a:rPr lang="en-US" b="1" dirty="0" smtClean="0"/>
              <a:t>Click change desktop icons, </a:t>
            </a:r>
            <a:r>
              <a:rPr lang="en-IN" dirty="0" smtClean="0"/>
              <a:t>,the screen will appear below, put a mark ( </a:t>
            </a:r>
            <a:r>
              <a:rPr lang="en-IN" sz="2400" b="1" dirty="0" smtClean="0"/>
              <a:t>√</a:t>
            </a:r>
            <a:r>
              <a:rPr lang="en-IN" dirty="0" smtClean="0"/>
              <a:t> )</a:t>
            </a:r>
            <a:r>
              <a:rPr lang="en-IN" b="1" dirty="0" smtClean="0"/>
              <a:t> </a:t>
            </a:r>
            <a:r>
              <a:rPr lang="en-IN" dirty="0" smtClean="0"/>
              <a:t>in front of the required choice.</a:t>
            </a:r>
          </a:p>
          <a:p>
            <a:pPr>
              <a:buFont typeface="Wingdings" pitchFamily="2" charset="2"/>
              <a:buChar char="v"/>
            </a:pPr>
            <a:endParaRPr lang="en-IN" dirty="0"/>
          </a:p>
        </p:txBody>
      </p:sp>
      <p:pic>
        <p:nvPicPr>
          <p:cNvPr id="7170" name="Picture 2"/>
          <p:cNvPicPr>
            <a:picLocks noChangeAspect="1" noChangeArrowheads="1"/>
          </p:cNvPicPr>
          <p:nvPr/>
        </p:nvPicPr>
        <p:blipFill>
          <a:blip r:embed="rId2"/>
          <a:srcRect/>
          <a:stretch>
            <a:fillRect/>
          </a:stretch>
        </p:blipFill>
        <p:spPr bwMode="auto">
          <a:xfrm>
            <a:off x="1500166" y="1643050"/>
            <a:ext cx="7467593" cy="468630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57290" y="357166"/>
            <a:ext cx="7286676" cy="2769989"/>
          </a:xfrm>
          <a:prstGeom prst="rect">
            <a:avLst/>
          </a:prstGeom>
          <a:noFill/>
        </p:spPr>
        <p:txBody>
          <a:bodyPr wrap="square" rtlCol="0">
            <a:spAutoFit/>
          </a:bodyPr>
          <a:lstStyle/>
          <a:p>
            <a:r>
              <a:rPr lang="en-IN" sz="2400" b="1" u="sng" dirty="0" smtClean="0"/>
              <a:t>Start Menu:</a:t>
            </a:r>
          </a:p>
          <a:p>
            <a:pPr algn="just">
              <a:lnSpc>
                <a:spcPct val="150000"/>
              </a:lnSpc>
            </a:pPr>
            <a:r>
              <a:rPr lang="en-IN" sz="2000" dirty="0" smtClean="0"/>
              <a:t>When you click        , the Start menu shown below will appear. This menu is used to access all programs and games installed on Calculator, and also provides access to different places of the computer such as: Control Panel, My Documents, My Computer</a:t>
            </a:r>
            <a:r>
              <a:rPr lang="en-IN" sz="2000" b="1" u="sng" dirty="0" smtClean="0"/>
              <a:t> </a:t>
            </a:r>
          </a:p>
        </p:txBody>
      </p:sp>
      <p:pic>
        <p:nvPicPr>
          <p:cNvPr id="8194" name="Picture 2"/>
          <p:cNvPicPr>
            <a:picLocks noChangeAspect="1" noChangeArrowheads="1"/>
          </p:cNvPicPr>
          <p:nvPr/>
        </p:nvPicPr>
        <p:blipFill>
          <a:blip r:embed="rId2"/>
          <a:srcRect/>
          <a:stretch>
            <a:fillRect/>
          </a:stretch>
        </p:blipFill>
        <p:spPr bwMode="auto">
          <a:xfrm>
            <a:off x="3571868" y="785794"/>
            <a:ext cx="476250" cy="466725"/>
          </a:xfrm>
          <a:prstGeom prst="rect">
            <a:avLst/>
          </a:prstGeom>
          <a:noFill/>
          <a:ln w="9525">
            <a:noFill/>
            <a:miter lim="800000"/>
            <a:headEnd/>
            <a:tailEnd/>
          </a:ln>
          <a:effectLst/>
        </p:spPr>
      </p:pic>
      <p:pic>
        <p:nvPicPr>
          <p:cNvPr id="8195" name="Picture 3"/>
          <p:cNvPicPr>
            <a:picLocks noChangeAspect="1" noChangeArrowheads="1"/>
          </p:cNvPicPr>
          <p:nvPr/>
        </p:nvPicPr>
        <p:blipFill>
          <a:blip r:embed="rId3"/>
          <a:srcRect/>
          <a:stretch>
            <a:fillRect/>
          </a:stretch>
        </p:blipFill>
        <p:spPr bwMode="auto">
          <a:xfrm>
            <a:off x="4714876" y="2714620"/>
            <a:ext cx="3429024" cy="414338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00100" y="457122"/>
            <a:ext cx="7858148" cy="400110"/>
          </a:xfrm>
          <a:prstGeom prst="rect">
            <a:avLst/>
          </a:prstGeom>
          <a:noFill/>
        </p:spPr>
        <p:txBody>
          <a:bodyPr wrap="square" rtlCol="0">
            <a:spAutoFit/>
          </a:bodyPr>
          <a:lstStyle/>
          <a:p>
            <a:pPr>
              <a:buFont typeface="Wingdings" pitchFamily="2" charset="2"/>
              <a:buChar char="Ø"/>
            </a:pPr>
            <a:r>
              <a:rPr lang="en-US" sz="2000" dirty="0" smtClean="0"/>
              <a:t> </a:t>
            </a:r>
            <a:r>
              <a:rPr lang="en-IN" sz="2000" dirty="0" smtClean="0"/>
              <a:t>The computer is turned off by pressing Start menu &lt; shutdown</a:t>
            </a:r>
            <a:endParaRPr lang="en-IN" sz="2000" dirty="0"/>
          </a:p>
        </p:txBody>
      </p:sp>
      <p:sp>
        <p:nvSpPr>
          <p:cNvPr id="3" name="مربع نص 2"/>
          <p:cNvSpPr txBox="1"/>
          <p:nvPr/>
        </p:nvSpPr>
        <p:spPr>
          <a:xfrm>
            <a:off x="928662" y="2928934"/>
            <a:ext cx="7858148" cy="707886"/>
          </a:xfrm>
          <a:prstGeom prst="rect">
            <a:avLst/>
          </a:prstGeom>
          <a:noFill/>
        </p:spPr>
        <p:txBody>
          <a:bodyPr wrap="square" rtlCol="0">
            <a:spAutoFit/>
          </a:bodyPr>
          <a:lstStyle/>
          <a:p>
            <a:pPr>
              <a:buFont typeface="Wingdings" pitchFamily="2" charset="2"/>
              <a:buChar char="Ø"/>
            </a:pPr>
            <a:r>
              <a:rPr lang="en-US" sz="2000" dirty="0" smtClean="0"/>
              <a:t> </a:t>
            </a:r>
            <a:r>
              <a:rPr lang="en-IN" sz="2000" dirty="0" smtClean="0"/>
              <a:t>An automatic restart can be done, by pressing Start menu &lt; Click the arrow next to the phrase ( shutdown) &lt; press restart   </a:t>
            </a:r>
            <a:endParaRPr lang="en-IN" sz="2000" dirty="0"/>
          </a:p>
        </p:txBody>
      </p:sp>
      <p:pic>
        <p:nvPicPr>
          <p:cNvPr id="9218" name="Picture 2"/>
          <p:cNvPicPr>
            <a:picLocks noChangeAspect="1" noChangeArrowheads="1"/>
          </p:cNvPicPr>
          <p:nvPr/>
        </p:nvPicPr>
        <p:blipFill>
          <a:blip r:embed="rId2"/>
          <a:srcRect/>
          <a:stretch>
            <a:fillRect/>
          </a:stretch>
        </p:blipFill>
        <p:spPr bwMode="auto">
          <a:xfrm>
            <a:off x="2928926" y="1142984"/>
            <a:ext cx="3929090" cy="1563408"/>
          </a:xfrm>
          <a:prstGeom prst="rect">
            <a:avLst/>
          </a:prstGeom>
          <a:noFill/>
          <a:ln w="9525">
            <a:noFill/>
            <a:miter lim="800000"/>
            <a:headEnd/>
            <a:tailEnd/>
          </a:ln>
          <a:effectLst/>
        </p:spPr>
      </p:pic>
      <p:pic>
        <p:nvPicPr>
          <p:cNvPr id="9219" name="Picture 3"/>
          <p:cNvPicPr>
            <a:picLocks noChangeAspect="1" noChangeArrowheads="1"/>
          </p:cNvPicPr>
          <p:nvPr/>
        </p:nvPicPr>
        <p:blipFill>
          <a:blip r:embed="rId3"/>
          <a:srcRect/>
          <a:stretch>
            <a:fillRect/>
          </a:stretch>
        </p:blipFill>
        <p:spPr bwMode="auto">
          <a:xfrm>
            <a:off x="2643174" y="3929066"/>
            <a:ext cx="4643470" cy="1857388"/>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9218"/>
                                        </p:tgtEl>
                                        <p:attrNameLst>
                                          <p:attrName>style.visibility</p:attrName>
                                        </p:attrNameLst>
                                      </p:cBhvr>
                                      <p:to>
                                        <p:strVal val="visible"/>
                                      </p:to>
                                    </p:set>
                                    <p:animEffect transition="in" filter="box(in)">
                                      <p:cBhvr>
                                        <p:cTn id="13" dur="500"/>
                                        <p:tgtEl>
                                          <p:spTgt spid="92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9219"/>
                                        </p:tgtEl>
                                        <p:attrNameLst>
                                          <p:attrName>style.visibility</p:attrName>
                                        </p:attrNameLst>
                                      </p:cBhvr>
                                      <p:to>
                                        <p:strVal val="visible"/>
                                      </p:to>
                                    </p:set>
                                    <p:animEffect transition="in" filter="box(in)">
                                      <p:cBhvr>
                                        <p:cTn id="24"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85852" y="357166"/>
            <a:ext cx="7072362" cy="4985980"/>
          </a:xfrm>
          <a:prstGeom prst="rect">
            <a:avLst/>
          </a:prstGeom>
          <a:noFill/>
        </p:spPr>
        <p:txBody>
          <a:bodyPr wrap="square" rtlCol="0">
            <a:spAutoFit/>
          </a:bodyPr>
          <a:lstStyle/>
          <a:p>
            <a:pPr algn="just">
              <a:lnSpc>
                <a:spcPct val="150000"/>
              </a:lnSpc>
              <a:buFont typeface="Wingdings" pitchFamily="2" charset="2"/>
              <a:buChar char="Ø"/>
            </a:pPr>
            <a:r>
              <a:rPr lang="en-IN" sz="2000" dirty="0" smtClean="0"/>
              <a:t> The menu above contains a selection </a:t>
            </a:r>
            <a:r>
              <a:rPr lang="en-IN" sz="2400" b="1" dirty="0" smtClean="0"/>
              <a:t>sleep </a:t>
            </a:r>
            <a:r>
              <a:rPr lang="en-IN" sz="2000" dirty="0" smtClean="0"/>
              <a:t>which reduces power consumption without turning off the computer when the user leaves it for a period of time, It contains a selection  </a:t>
            </a:r>
            <a:r>
              <a:rPr lang="en-IN" sz="2400" b="1" dirty="0" smtClean="0"/>
              <a:t>Hibernate</a:t>
            </a:r>
            <a:r>
              <a:rPr lang="en-IN" sz="2000" dirty="0" smtClean="0"/>
              <a:t> which stores open windows when the computer is turned off.</a:t>
            </a:r>
          </a:p>
          <a:p>
            <a:pPr algn="just">
              <a:lnSpc>
                <a:spcPct val="150000"/>
              </a:lnSpc>
            </a:pPr>
            <a:endParaRPr lang="en-IN" sz="2000" dirty="0" smtClean="0"/>
          </a:p>
          <a:p>
            <a:pPr algn="just">
              <a:lnSpc>
                <a:spcPct val="150000"/>
              </a:lnSpc>
              <a:buFont typeface="Wingdings" pitchFamily="2" charset="2"/>
              <a:buChar char="Ø"/>
            </a:pPr>
            <a:r>
              <a:rPr lang="en-US" sz="2000" b="1" dirty="0" smtClean="0"/>
              <a:t> </a:t>
            </a:r>
            <a:r>
              <a:rPr lang="en-IN" sz="2000" dirty="0" smtClean="0"/>
              <a:t>If more than one user is in the account, users are navigated by selecting </a:t>
            </a:r>
            <a:r>
              <a:rPr lang="en-IN" sz="2400" b="1" dirty="0" smtClean="0"/>
              <a:t>Switch User </a:t>
            </a:r>
            <a:r>
              <a:rPr lang="en-IN" sz="2000" dirty="0" smtClean="0"/>
              <a:t>in the same above menu. The creation of more than one user for the account will be explained in Chapter 5 “Control Panel”  </a:t>
            </a:r>
            <a:endParaRPr lang="en-IN" sz="2000" dirty="0"/>
          </a:p>
        </p:txBody>
      </p:sp>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571472" y="285728"/>
            <a:ext cx="8215370" cy="738664"/>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2400" b="1" cap="all" dirty="0" smtClean="0">
                <a:ln w="0">
                  <a:solidFill>
                    <a:sysClr val="windowText" lastClr="000000"/>
                  </a:solidFill>
                </a:ln>
                <a:solidFill>
                  <a:sysClr val="windowText" lastClr="000000"/>
                </a:solidFill>
                <a:effectLst>
                  <a:reflection blurRad="12700" stA="50000" endPos="50000" dist="5000" dir="5400000" sy="-100000" rotWithShape="0"/>
                </a:effectLst>
              </a:rPr>
              <a:t>Chapter 3 : </a:t>
            </a:r>
            <a:r>
              <a:rPr lang="en-US" sz="2400" b="1" cap="all" dirty="0" smtClean="0">
                <a:ln w="0">
                  <a:solidFill>
                    <a:sysClr val="windowText" lastClr="000000"/>
                  </a:solidFill>
                </a:ln>
                <a:solidFill>
                  <a:sysClr val="windowText" lastClr="000000"/>
                </a:solidFill>
                <a:effectLst>
                  <a:reflection blurRad="12700" stA="50000" endPos="50000" dist="5000" dir="5400000" sy="-100000" rotWithShape="0"/>
                </a:effectLst>
                <a:latin typeface="Times New Roman" pitchFamily="18" charset="0"/>
                <a:cs typeface="Times New Roman" pitchFamily="18" charset="0"/>
              </a:rPr>
              <a:t>Entering to Computer content </a:t>
            </a:r>
          </a:p>
          <a:p>
            <a:endParaRPr lang="en-IN"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مربع نص 2"/>
          <p:cNvSpPr txBox="1"/>
          <p:nvPr/>
        </p:nvSpPr>
        <p:spPr>
          <a:xfrm>
            <a:off x="785786" y="1071546"/>
            <a:ext cx="7715304" cy="2246769"/>
          </a:xfrm>
          <a:prstGeom prst="rect">
            <a:avLst/>
          </a:prstGeom>
          <a:noFill/>
        </p:spPr>
        <p:txBody>
          <a:bodyPr wrap="square" rtlCol="0">
            <a:spAutoFit/>
          </a:bodyPr>
          <a:lstStyle/>
          <a:p>
            <a:pPr algn="just"/>
            <a:r>
              <a:rPr lang="en-IN" sz="2000" b="1" u="sng" dirty="0" smtClean="0"/>
              <a:t>Hard drive partitions:</a:t>
            </a:r>
          </a:p>
          <a:p>
            <a:pPr algn="just">
              <a:lnSpc>
                <a:spcPct val="150000"/>
              </a:lnSpc>
            </a:pPr>
            <a:r>
              <a:rPr lang="en-IN" sz="2000" dirty="0" smtClean="0"/>
              <a:t>When you double click on the ( My Computer) icon Located on the desktop , The hard drive partitions will appear (It is usually from one section symbolizing it C Up to four sections C , E , F, D) In addition to the CD drive partition.</a:t>
            </a:r>
            <a:endParaRPr lang="en-IN" sz="2000" b="1" dirty="0"/>
          </a:p>
        </p:txBody>
      </p:sp>
      <p:pic>
        <p:nvPicPr>
          <p:cNvPr id="10242" name="Picture 2"/>
          <p:cNvPicPr>
            <a:picLocks noChangeAspect="1" noChangeArrowheads="1"/>
          </p:cNvPicPr>
          <p:nvPr/>
        </p:nvPicPr>
        <p:blipFill>
          <a:blip r:embed="rId2"/>
          <a:srcRect/>
          <a:stretch>
            <a:fillRect/>
          </a:stretch>
        </p:blipFill>
        <p:spPr bwMode="auto">
          <a:xfrm>
            <a:off x="2500298" y="3286124"/>
            <a:ext cx="6357982" cy="3324234"/>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42"/>
                                        </p:tgtEl>
                                        <p:attrNameLst>
                                          <p:attrName>style.visibility</p:attrName>
                                        </p:attrNameLst>
                                      </p:cBhvr>
                                      <p:to>
                                        <p:strVal val="visible"/>
                                      </p:to>
                                    </p:set>
                                    <p:anim calcmode="lin" valueType="num">
                                      <p:cBhvr additive="base">
                                        <p:cTn id="17" dur="500" fill="hold"/>
                                        <p:tgtEl>
                                          <p:spTgt spid="10242"/>
                                        </p:tgtEl>
                                        <p:attrNameLst>
                                          <p:attrName>ppt_x</p:attrName>
                                        </p:attrNameLst>
                                      </p:cBhvr>
                                      <p:tavLst>
                                        <p:tav tm="0">
                                          <p:val>
                                            <p:strVal val="#ppt_x"/>
                                          </p:val>
                                        </p:tav>
                                        <p:tav tm="100000">
                                          <p:val>
                                            <p:strVal val="#ppt_x"/>
                                          </p:val>
                                        </p:tav>
                                      </p:tavLst>
                                    </p:anim>
                                    <p:anim calcmode="lin" valueType="num">
                                      <p:cBhvr additive="base">
                                        <p:cTn id="1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00166" y="357166"/>
            <a:ext cx="7000924" cy="6093976"/>
          </a:xfrm>
          <a:prstGeom prst="rect">
            <a:avLst/>
          </a:prstGeom>
          <a:noFill/>
        </p:spPr>
        <p:txBody>
          <a:bodyPr wrap="square" rtlCol="0">
            <a:spAutoFit/>
          </a:bodyPr>
          <a:lstStyle/>
          <a:p>
            <a:pPr algn="just">
              <a:lnSpc>
                <a:spcPct val="150000"/>
              </a:lnSpc>
              <a:buFont typeface="Wingdings" pitchFamily="2" charset="2"/>
              <a:buChar char="v"/>
            </a:pPr>
            <a:r>
              <a:rPr lang="en-US" sz="2000" dirty="0" smtClean="0">
                <a:solidFill>
                  <a:srgbClr val="002060"/>
                </a:solidFill>
              </a:rPr>
              <a:t>  </a:t>
            </a:r>
            <a:r>
              <a:rPr lang="en-IN" sz="2000" dirty="0" smtClean="0">
                <a:solidFill>
                  <a:srgbClr val="002060"/>
                </a:solidFill>
              </a:rPr>
              <a:t>You can access the sections by double clicking on the required section. Normally, the C partition is used to install Windows files and applications so it is best not to enter it without sufficient knowledge</a:t>
            </a:r>
            <a:r>
              <a:rPr lang="en-IN" sz="2000" dirty="0" smtClean="0">
                <a:solidFill>
                  <a:srgbClr val="FF0000"/>
                </a:solidFill>
              </a:rPr>
              <a:t>.</a:t>
            </a:r>
          </a:p>
          <a:p>
            <a:pPr algn="just">
              <a:lnSpc>
                <a:spcPct val="150000"/>
              </a:lnSpc>
            </a:pPr>
            <a:endParaRPr lang="en-IN" sz="2000" dirty="0" smtClean="0">
              <a:solidFill>
                <a:srgbClr val="FF0000"/>
              </a:solidFill>
            </a:endParaRPr>
          </a:p>
          <a:p>
            <a:pPr algn="just">
              <a:lnSpc>
                <a:spcPct val="150000"/>
              </a:lnSpc>
              <a:buFont typeface="Wingdings" pitchFamily="2" charset="2"/>
              <a:buChar char="v"/>
            </a:pPr>
            <a:r>
              <a:rPr lang="en-IN" sz="2000" dirty="0" smtClean="0">
                <a:solidFill>
                  <a:srgbClr val="FF0000"/>
                </a:solidFill>
              </a:rPr>
              <a:t>To play a CD, place the disc in the disk drive and click the drive icon CD-ROM double-click (Sometimes the disk is turned on automatically </a:t>
            </a:r>
            <a:r>
              <a:rPr lang="en-IN" sz="2000" b="1" dirty="0" smtClean="0">
                <a:solidFill>
                  <a:srgbClr val="FF0000"/>
                </a:solidFill>
              </a:rPr>
              <a:t>Auto Run, </a:t>
            </a:r>
            <a:r>
              <a:rPr lang="en-IN" sz="2000" dirty="0" smtClean="0">
                <a:solidFill>
                  <a:srgbClr val="FF0000"/>
                </a:solidFill>
              </a:rPr>
              <a:t>It automatically runs when placed in the CD drive)</a:t>
            </a:r>
          </a:p>
          <a:p>
            <a:pPr algn="just">
              <a:lnSpc>
                <a:spcPct val="150000"/>
              </a:lnSpc>
            </a:pPr>
            <a:endParaRPr lang="en-IN" sz="2000" dirty="0" smtClean="0">
              <a:solidFill>
                <a:srgbClr val="002060"/>
              </a:solidFill>
            </a:endParaRPr>
          </a:p>
          <a:p>
            <a:pPr algn="just">
              <a:lnSpc>
                <a:spcPct val="150000"/>
              </a:lnSpc>
              <a:buFont typeface="Wingdings" pitchFamily="2" charset="2"/>
              <a:buChar char="v"/>
            </a:pPr>
            <a:r>
              <a:rPr lang="en-US" sz="2000" b="1" dirty="0" smtClean="0">
                <a:solidFill>
                  <a:srgbClr val="002060"/>
                </a:solidFill>
              </a:rPr>
              <a:t> </a:t>
            </a:r>
            <a:r>
              <a:rPr lang="en-IN" sz="2000" dirty="0" smtClean="0">
                <a:solidFill>
                  <a:srgbClr val="002060"/>
                </a:solidFill>
              </a:rPr>
              <a:t>The side </a:t>
            </a:r>
            <a:r>
              <a:rPr lang="en-IN" sz="2000" b="1" dirty="0" smtClean="0">
                <a:solidFill>
                  <a:srgbClr val="002060"/>
                </a:solidFill>
              </a:rPr>
              <a:t>navigation window </a:t>
            </a:r>
            <a:r>
              <a:rPr lang="en-IN" sz="2000" dirty="0" smtClean="0">
                <a:solidFill>
                  <a:srgbClr val="002060"/>
                </a:solidFill>
              </a:rPr>
              <a:t>provides quick links to various computer sections. You can go to the desired section with a single click.</a:t>
            </a:r>
            <a:endParaRPr lang="en-IN" sz="2000" b="1" dirty="0">
              <a:solidFill>
                <a:srgbClr val="002060"/>
              </a:solidFill>
            </a:endParaRPr>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28662" y="428604"/>
            <a:ext cx="7786742" cy="461665"/>
          </a:xfrm>
          <a:prstGeom prst="rect">
            <a:avLst/>
          </a:prstGeom>
          <a:noFill/>
        </p:spPr>
        <p:txBody>
          <a:bodyPr wrap="square" rtlCol="0">
            <a:spAutoFit/>
          </a:bodyPr>
          <a:lstStyle/>
          <a:p>
            <a:r>
              <a:rPr lang="en-IN" sz="2400" b="1" u="sng" dirty="0" smtClean="0"/>
              <a:t>Main operations on folders and files</a:t>
            </a:r>
            <a:r>
              <a:rPr lang="en-IN" dirty="0" smtClean="0"/>
              <a:t>:</a:t>
            </a:r>
            <a:endParaRPr lang="en-IN" dirty="0"/>
          </a:p>
        </p:txBody>
      </p:sp>
      <p:sp>
        <p:nvSpPr>
          <p:cNvPr id="3" name="مربع نص 2"/>
          <p:cNvSpPr txBox="1"/>
          <p:nvPr/>
        </p:nvSpPr>
        <p:spPr>
          <a:xfrm>
            <a:off x="1071538" y="1214422"/>
            <a:ext cx="7429552" cy="4708981"/>
          </a:xfrm>
          <a:prstGeom prst="rect">
            <a:avLst/>
          </a:prstGeom>
          <a:noFill/>
        </p:spPr>
        <p:txBody>
          <a:bodyPr wrap="square" rtlCol="0">
            <a:spAutoFit/>
          </a:bodyPr>
          <a:lstStyle/>
          <a:p>
            <a:pPr marL="342900" indent="-342900" algn="just">
              <a:lnSpc>
                <a:spcPct val="150000"/>
              </a:lnSpc>
              <a:buAutoNum type="arabicPeriod"/>
            </a:pPr>
            <a:r>
              <a:rPr lang="en-IN" sz="2000" b="1" dirty="0" smtClean="0"/>
              <a:t>Switch between folders:</a:t>
            </a:r>
          </a:p>
          <a:p>
            <a:pPr marL="342900" indent="-342900" algn="just">
              <a:lnSpc>
                <a:spcPct val="150000"/>
              </a:lnSpc>
              <a:buFont typeface="Wingdings" pitchFamily="2" charset="2"/>
              <a:buChar char="Ø"/>
            </a:pPr>
            <a:r>
              <a:rPr lang="en-US" sz="2000" b="1" dirty="0" smtClean="0"/>
              <a:t>     </a:t>
            </a:r>
            <a:r>
              <a:rPr lang="en-IN" sz="2000" b="1" dirty="0" smtClean="0"/>
              <a:t>To enter  folders: </a:t>
            </a:r>
            <a:r>
              <a:rPr lang="en-IN" sz="2000" dirty="0" smtClean="0"/>
              <a:t>Double click on the desired folder. </a:t>
            </a:r>
          </a:p>
          <a:p>
            <a:pPr marL="342900" indent="-342900" algn="just">
              <a:lnSpc>
                <a:spcPct val="150000"/>
              </a:lnSpc>
              <a:buFont typeface="Wingdings" pitchFamily="2" charset="2"/>
              <a:buChar char="Ø"/>
            </a:pPr>
            <a:r>
              <a:rPr lang="en-US" sz="2000" b="1" dirty="0" smtClean="0"/>
              <a:t> </a:t>
            </a:r>
            <a:r>
              <a:rPr lang="en-IN" sz="2000" b="1" dirty="0" smtClean="0"/>
              <a:t>To exit a folder or return to a previous page: </a:t>
            </a:r>
            <a:r>
              <a:rPr lang="en-IN" sz="2000" dirty="0" smtClean="0"/>
              <a:t>Click the Back button             at the top right of the window.</a:t>
            </a:r>
          </a:p>
          <a:p>
            <a:pPr marL="342900" indent="-342900" algn="just">
              <a:lnSpc>
                <a:spcPct val="150000"/>
              </a:lnSpc>
              <a:buFont typeface="Wingdings" pitchFamily="2" charset="2"/>
              <a:buChar char="Ø"/>
            </a:pPr>
            <a:r>
              <a:rPr lang="en-IN" sz="2000" dirty="0" smtClean="0"/>
              <a:t>To move page forward: Click the Progress button            (This button works only after a return procedure).</a:t>
            </a:r>
          </a:p>
          <a:p>
            <a:pPr marL="342900" indent="-342900" algn="just">
              <a:lnSpc>
                <a:spcPct val="150000"/>
              </a:lnSpc>
              <a:buFont typeface="Wingdings" pitchFamily="2" charset="2"/>
              <a:buChar char="Ø"/>
            </a:pPr>
            <a:r>
              <a:rPr lang="en-IN" sz="2000" b="1" dirty="0" smtClean="0"/>
              <a:t>To move more than one step: </a:t>
            </a:r>
            <a:r>
              <a:rPr lang="en-IN" sz="2000" dirty="0" smtClean="0"/>
              <a:t>Click the arrow next to the components of the return and progress, and a list of all records entered during the navigation&lt; click on the site to go.</a:t>
            </a:r>
            <a:endParaRPr lang="en-IN" sz="2000" b="1" dirty="0"/>
          </a:p>
        </p:txBody>
      </p:sp>
      <p:pic>
        <p:nvPicPr>
          <p:cNvPr id="11266" name="Picture 2"/>
          <p:cNvPicPr>
            <a:picLocks noChangeAspect="1" noChangeArrowheads="1"/>
          </p:cNvPicPr>
          <p:nvPr/>
        </p:nvPicPr>
        <p:blipFill>
          <a:blip r:embed="rId2"/>
          <a:srcRect/>
          <a:stretch>
            <a:fillRect/>
          </a:stretch>
        </p:blipFill>
        <p:spPr bwMode="auto">
          <a:xfrm>
            <a:off x="3357554" y="2571744"/>
            <a:ext cx="600075" cy="552450"/>
          </a:xfrm>
          <a:prstGeom prst="rect">
            <a:avLst/>
          </a:prstGeom>
          <a:noFill/>
          <a:ln w="9525">
            <a:noFill/>
            <a:miter lim="800000"/>
            <a:headEnd/>
            <a:tailEnd/>
          </a:ln>
          <a:effectLst/>
        </p:spPr>
      </p:pic>
      <p:pic>
        <p:nvPicPr>
          <p:cNvPr id="11267" name="Picture 3"/>
          <p:cNvPicPr>
            <a:picLocks noChangeAspect="1" noChangeArrowheads="1"/>
          </p:cNvPicPr>
          <p:nvPr/>
        </p:nvPicPr>
        <p:blipFill>
          <a:blip r:embed="rId3"/>
          <a:srcRect/>
          <a:stretch>
            <a:fillRect/>
          </a:stretch>
        </p:blipFill>
        <p:spPr bwMode="auto">
          <a:xfrm>
            <a:off x="8510619" y="3071810"/>
            <a:ext cx="561975" cy="561975"/>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in)">
                                      <p:cBhvr>
                                        <p:cTn id="12" dur="500"/>
                                        <p:tgtEl>
                                          <p:spTgt spid="3"/>
                                        </p:tgtEl>
                                      </p:cBhvr>
                                    </p:animEffect>
                                  </p:childTnLst>
                                </p:cTn>
                              </p:par>
                              <p:par>
                                <p:cTn id="13" presetID="4" presetClass="entr" presetSubtype="16" fill="hold" nodeType="withEffect">
                                  <p:stCondLst>
                                    <p:cond delay="0"/>
                                  </p:stCondLst>
                                  <p:childTnLst>
                                    <p:set>
                                      <p:cBhvr>
                                        <p:cTn id="14" dur="1" fill="hold">
                                          <p:stCondLst>
                                            <p:cond delay="0"/>
                                          </p:stCondLst>
                                        </p:cTn>
                                        <p:tgtEl>
                                          <p:spTgt spid="11266"/>
                                        </p:tgtEl>
                                        <p:attrNameLst>
                                          <p:attrName>style.visibility</p:attrName>
                                        </p:attrNameLst>
                                      </p:cBhvr>
                                      <p:to>
                                        <p:strVal val="visible"/>
                                      </p:to>
                                    </p:set>
                                    <p:animEffect transition="in" filter="box(in)">
                                      <p:cBhvr>
                                        <p:cTn id="15" dur="500"/>
                                        <p:tgtEl>
                                          <p:spTgt spid="11266"/>
                                        </p:tgtEl>
                                      </p:cBhvr>
                                    </p:animEffect>
                                  </p:childTnLst>
                                </p:cTn>
                              </p:par>
                              <p:par>
                                <p:cTn id="16" presetID="4" presetClass="entr" presetSubtype="16" fill="hold" nodeType="withEffect">
                                  <p:stCondLst>
                                    <p:cond delay="0"/>
                                  </p:stCondLst>
                                  <p:childTnLst>
                                    <p:set>
                                      <p:cBhvr>
                                        <p:cTn id="17" dur="1" fill="hold">
                                          <p:stCondLst>
                                            <p:cond delay="0"/>
                                          </p:stCondLst>
                                        </p:cTn>
                                        <p:tgtEl>
                                          <p:spTgt spid="11267"/>
                                        </p:tgtEl>
                                        <p:attrNameLst>
                                          <p:attrName>style.visibility</p:attrName>
                                        </p:attrNameLst>
                                      </p:cBhvr>
                                      <p:to>
                                        <p:strVal val="visible"/>
                                      </p:to>
                                    </p:set>
                                    <p:animEffect transition="in" filter="box(in)">
                                      <p:cBhvr>
                                        <p:cTn id="18"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a:srcRect/>
          <a:stretch>
            <a:fillRect/>
          </a:stretch>
        </p:blipFill>
        <p:spPr bwMode="auto">
          <a:xfrm>
            <a:off x="571472" y="500042"/>
            <a:ext cx="8267701" cy="5857916"/>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500166" y="357166"/>
            <a:ext cx="7215238" cy="1785104"/>
          </a:xfrm>
          <a:prstGeom prst="rect">
            <a:avLst/>
          </a:prstGeom>
          <a:noFill/>
        </p:spPr>
        <p:txBody>
          <a:bodyPr wrap="square" rtlCol="0">
            <a:spAutoFit/>
          </a:bodyPr>
          <a:lstStyle/>
          <a:p>
            <a:pPr algn="just"/>
            <a:r>
              <a:rPr lang="en-US" sz="2000" b="1" u="sng" dirty="0" smtClean="0"/>
              <a:t>2. </a:t>
            </a:r>
            <a:r>
              <a:rPr lang="en-US" sz="2000" b="1" u="sng" dirty="0" err="1" smtClean="0"/>
              <a:t>Craet</a:t>
            </a:r>
            <a:r>
              <a:rPr lang="en-US" sz="2000" b="1" u="sng" dirty="0" smtClean="0"/>
              <a:t> new folder:</a:t>
            </a:r>
          </a:p>
          <a:p>
            <a:pPr algn="just">
              <a:lnSpc>
                <a:spcPct val="150000"/>
              </a:lnSpc>
            </a:pPr>
            <a:r>
              <a:rPr lang="en-IN" sz="2000" dirty="0" smtClean="0"/>
              <a:t>Place the pointer in any empty space on the page to create a new folder &lt; double click &lt; new &lt; folder , A new folder appears under the name</a:t>
            </a:r>
            <a:r>
              <a:rPr lang="en-US" sz="2000" b="1" u="sng" dirty="0" smtClean="0"/>
              <a:t>  New folder.</a:t>
            </a:r>
            <a:endParaRPr lang="en-IN" sz="2000" b="1" u="sng" dirty="0"/>
          </a:p>
        </p:txBody>
      </p:sp>
      <p:sp>
        <p:nvSpPr>
          <p:cNvPr id="7" name="مربع نص 6"/>
          <p:cNvSpPr txBox="1"/>
          <p:nvPr/>
        </p:nvSpPr>
        <p:spPr>
          <a:xfrm>
            <a:off x="1428728" y="2153987"/>
            <a:ext cx="7429552" cy="1417889"/>
          </a:xfrm>
          <a:prstGeom prst="rect">
            <a:avLst/>
          </a:prstGeom>
          <a:noFill/>
        </p:spPr>
        <p:txBody>
          <a:bodyPr wrap="square" rtlCol="0">
            <a:spAutoFit/>
          </a:bodyPr>
          <a:lstStyle/>
          <a:p>
            <a:pPr algn="just">
              <a:lnSpc>
                <a:spcPct val="150000"/>
              </a:lnSpc>
            </a:pPr>
            <a:r>
              <a:rPr lang="en-US" sz="2000" b="1" u="sng" dirty="0" smtClean="0"/>
              <a:t>3. </a:t>
            </a:r>
            <a:r>
              <a:rPr lang="en-IN" sz="2000" b="1" u="sng" dirty="0" smtClean="0"/>
              <a:t>Change the name of a folder or file</a:t>
            </a:r>
            <a:r>
              <a:rPr lang="en-US" sz="2000" b="1" u="sng" dirty="0" smtClean="0"/>
              <a:t>:</a:t>
            </a:r>
          </a:p>
          <a:p>
            <a:pPr algn="just">
              <a:lnSpc>
                <a:spcPct val="150000"/>
              </a:lnSpc>
            </a:pPr>
            <a:r>
              <a:rPr lang="en-IN" sz="2000" dirty="0" smtClean="0"/>
              <a:t>Place the pointer on the folder or file to change its name &lt; right click &lt; rename &lt;  write the new name</a:t>
            </a:r>
            <a:r>
              <a:rPr lang="en-US" sz="2000" b="1" dirty="0" smtClean="0"/>
              <a:t>.</a:t>
            </a:r>
            <a:endParaRPr lang="en-IN" sz="2000" b="1" dirty="0"/>
          </a:p>
        </p:txBody>
      </p:sp>
      <p:sp>
        <p:nvSpPr>
          <p:cNvPr id="8" name="مربع نص 7"/>
          <p:cNvSpPr txBox="1"/>
          <p:nvPr/>
        </p:nvSpPr>
        <p:spPr>
          <a:xfrm>
            <a:off x="1428728" y="3720302"/>
            <a:ext cx="7143800" cy="1423210"/>
          </a:xfrm>
          <a:prstGeom prst="rect">
            <a:avLst/>
          </a:prstGeom>
          <a:noFill/>
        </p:spPr>
        <p:txBody>
          <a:bodyPr wrap="square" rtlCol="0">
            <a:spAutoFit/>
          </a:bodyPr>
          <a:lstStyle/>
          <a:p>
            <a:pPr algn="just">
              <a:lnSpc>
                <a:spcPct val="150000"/>
              </a:lnSpc>
            </a:pPr>
            <a:r>
              <a:rPr lang="en-IN" sz="2400" b="1" dirty="0" smtClean="0">
                <a:solidFill>
                  <a:srgbClr val="FF0000"/>
                </a:solidFill>
              </a:rPr>
              <a:t>Note: </a:t>
            </a:r>
            <a:r>
              <a:rPr lang="en-IN" dirty="0" smtClean="0">
                <a:solidFill>
                  <a:srgbClr val="FF0000"/>
                </a:solidFill>
              </a:rPr>
              <a:t>To convert typing in the keyboard between Arabic and English: Click the icon         below the right of the window and select the desired language.</a:t>
            </a:r>
            <a:endParaRPr lang="en-IN" dirty="0">
              <a:solidFill>
                <a:srgbClr val="FF0000"/>
              </a:solidFill>
            </a:endParaRPr>
          </a:p>
        </p:txBody>
      </p:sp>
      <p:pic>
        <p:nvPicPr>
          <p:cNvPr id="35842" name="Picture 2"/>
          <p:cNvPicPr>
            <a:picLocks noChangeAspect="1" noChangeArrowheads="1"/>
          </p:cNvPicPr>
          <p:nvPr/>
        </p:nvPicPr>
        <p:blipFill>
          <a:blip r:embed="rId2"/>
          <a:srcRect/>
          <a:stretch>
            <a:fillRect/>
          </a:stretch>
        </p:blipFill>
        <p:spPr bwMode="auto">
          <a:xfrm>
            <a:off x="4000496" y="4214818"/>
            <a:ext cx="704850" cy="51435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checkerboard(across)">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714480" y="71414"/>
            <a:ext cx="7215238" cy="2708434"/>
          </a:xfrm>
          <a:prstGeom prst="rect">
            <a:avLst/>
          </a:prstGeom>
          <a:noFill/>
        </p:spPr>
        <p:txBody>
          <a:bodyPr wrap="square" rtlCol="0">
            <a:spAutoFit/>
          </a:bodyPr>
          <a:lstStyle/>
          <a:p>
            <a:r>
              <a:rPr lang="en-US" sz="2000" b="1" u="sng" dirty="0" smtClean="0"/>
              <a:t>4. Copy a file or folder :</a:t>
            </a:r>
          </a:p>
          <a:p>
            <a:pPr>
              <a:lnSpc>
                <a:spcPct val="150000"/>
              </a:lnSpc>
            </a:pPr>
            <a:r>
              <a:rPr lang="en-IN" sz="2000" dirty="0" smtClean="0"/>
              <a:t>Used to make a second copy of a record or file while retaining the original as follow:</a:t>
            </a:r>
          </a:p>
          <a:p>
            <a:pPr>
              <a:lnSpc>
                <a:spcPct val="150000"/>
              </a:lnSpc>
            </a:pPr>
            <a:r>
              <a:rPr lang="en-US" sz="2000" dirty="0" smtClean="0"/>
              <a:t>Put the pointer on the desired object &lt; right click &lt; copy &lt; </a:t>
            </a:r>
            <a:r>
              <a:rPr lang="en-IN" sz="2000" dirty="0" smtClean="0"/>
              <a:t>We move to the window where the version is to be placed </a:t>
            </a:r>
            <a:r>
              <a:rPr lang="en-US" sz="2000" dirty="0" smtClean="0"/>
              <a:t>&lt; right click </a:t>
            </a:r>
            <a:r>
              <a:rPr lang="en-IN" sz="2000" dirty="0" smtClean="0"/>
              <a:t>&lt; paste.</a:t>
            </a:r>
            <a:endParaRPr lang="en-IN" sz="2000" dirty="0"/>
          </a:p>
        </p:txBody>
      </p:sp>
      <p:sp>
        <p:nvSpPr>
          <p:cNvPr id="8" name="مربع نص 7"/>
          <p:cNvSpPr txBox="1"/>
          <p:nvPr/>
        </p:nvSpPr>
        <p:spPr>
          <a:xfrm>
            <a:off x="1643042" y="2643182"/>
            <a:ext cx="7143800" cy="1423210"/>
          </a:xfrm>
          <a:prstGeom prst="rect">
            <a:avLst/>
          </a:prstGeom>
          <a:noFill/>
        </p:spPr>
        <p:txBody>
          <a:bodyPr wrap="square" rtlCol="0">
            <a:spAutoFit/>
          </a:bodyPr>
          <a:lstStyle/>
          <a:p>
            <a:pPr algn="just">
              <a:lnSpc>
                <a:spcPct val="150000"/>
              </a:lnSpc>
            </a:pPr>
            <a:r>
              <a:rPr lang="en-IN" sz="2400" b="1" dirty="0" smtClean="0">
                <a:solidFill>
                  <a:srgbClr val="FF0000"/>
                </a:solidFill>
              </a:rPr>
              <a:t>Note: </a:t>
            </a:r>
            <a:r>
              <a:rPr lang="en-IN" dirty="0" smtClean="0">
                <a:solidFill>
                  <a:srgbClr val="FF0000"/>
                </a:solidFill>
              </a:rPr>
              <a:t>To copy more than one item, we draw a rectangle around the required items by left-clicking and dragging, and a blue selection appears on the selected elements.</a:t>
            </a:r>
            <a:endParaRPr lang="en-IN" dirty="0">
              <a:solidFill>
                <a:srgbClr val="FF0000"/>
              </a:solidFill>
            </a:endParaRPr>
          </a:p>
        </p:txBody>
      </p:sp>
      <p:sp>
        <p:nvSpPr>
          <p:cNvPr id="9" name="مربع نص 8"/>
          <p:cNvSpPr txBox="1"/>
          <p:nvPr/>
        </p:nvSpPr>
        <p:spPr>
          <a:xfrm>
            <a:off x="1500166" y="4071943"/>
            <a:ext cx="7215238" cy="2862322"/>
          </a:xfrm>
          <a:prstGeom prst="rect">
            <a:avLst/>
          </a:prstGeom>
          <a:noFill/>
        </p:spPr>
        <p:txBody>
          <a:bodyPr wrap="square" rtlCol="0">
            <a:spAutoFit/>
          </a:bodyPr>
          <a:lstStyle/>
          <a:p>
            <a:pPr>
              <a:lnSpc>
                <a:spcPct val="150000"/>
              </a:lnSpc>
            </a:pPr>
            <a:r>
              <a:rPr lang="en-US" sz="2000" b="1" u="sng" dirty="0" smtClean="0"/>
              <a:t>5. Move file or folder to another location:</a:t>
            </a:r>
          </a:p>
          <a:p>
            <a:pPr>
              <a:lnSpc>
                <a:spcPct val="150000"/>
              </a:lnSpc>
            </a:pPr>
            <a:r>
              <a:rPr lang="en-IN" sz="2000" dirty="0" smtClean="0"/>
              <a:t>Used to transfer a file or folder from one location to another as follow:</a:t>
            </a:r>
          </a:p>
          <a:p>
            <a:pPr>
              <a:lnSpc>
                <a:spcPct val="150000"/>
              </a:lnSpc>
            </a:pPr>
            <a:r>
              <a:rPr lang="en-US" sz="2000" dirty="0" smtClean="0"/>
              <a:t>Put the pointer on the desired object &lt; right click &lt; cut &lt; </a:t>
            </a:r>
            <a:r>
              <a:rPr lang="en-IN" sz="2000" dirty="0" smtClean="0"/>
              <a:t>We move to the window where the version is to be placed </a:t>
            </a:r>
            <a:r>
              <a:rPr lang="en-US" sz="2000" dirty="0" smtClean="0"/>
              <a:t>&lt; right click</a:t>
            </a:r>
            <a:r>
              <a:rPr lang="en-IN" sz="2000" dirty="0" smtClean="0"/>
              <a:t> &lt; paste.</a:t>
            </a:r>
            <a:endParaRPr lang="en-IN" sz="20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heckerboard(across)">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857356" y="428604"/>
            <a:ext cx="6715172" cy="738664"/>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2400" b="1" cap="all" dirty="0" smtClean="0">
                <a:ln w="0"/>
                <a:effectLst>
                  <a:reflection blurRad="12700" stA="50000" endPos="50000" dist="5000" dir="5400000" sy="-100000" rotWithShape="0"/>
                </a:effectLst>
              </a:rPr>
              <a:t>Chapter 2 : </a:t>
            </a:r>
            <a:r>
              <a:rPr lang="en-US" sz="2400" b="1" cap="all" dirty="0" smtClean="0">
                <a:ln w="0"/>
                <a:effectLst>
                  <a:reflection blurRad="12700" stA="50000" endPos="50000" dist="5000" dir="5400000" sy="-100000" rotWithShape="0"/>
                </a:effectLst>
                <a:latin typeface="Times New Roman" pitchFamily="18" charset="0"/>
                <a:cs typeface="Times New Roman" pitchFamily="18" charset="0"/>
              </a:rPr>
              <a:t>Desktop </a:t>
            </a:r>
          </a:p>
          <a:p>
            <a:endParaRPr lang="en-IN"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مربع نص 3"/>
          <p:cNvSpPr txBox="1"/>
          <p:nvPr/>
        </p:nvSpPr>
        <p:spPr>
          <a:xfrm>
            <a:off x="1500166" y="1071546"/>
            <a:ext cx="7215238" cy="955518"/>
          </a:xfrm>
          <a:prstGeom prst="rect">
            <a:avLst/>
          </a:prstGeom>
          <a:solidFill>
            <a:schemeClr val="bg1"/>
          </a:solidFill>
        </p:spPr>
        <p:txBody>
          <a:bodyPr wrap="square" rtlCol="0">
            <a:spAutoFit/>
          </a:bodyPr>
          <a:lstStyle/>
          <a:p>
            <a:pPr algn="just">
              <a:lnSpc>
                <a:spcPct val="150000"/>
              </a:lnSpc>
            </a:pPr>
            <a:r>
              <a:rPr lang="en-US" sz="2000" dirty="0" smtClean="0"/>
              <a:t>When we operated the computer by pressing power button the following monitor will appear which called desktop.   </a:t>
            </a:r>
            <a:endParaRPr lang="en-IN" sz="2000" dirty="0"/>
          </a:p>
        </p:txBody>
      </p:sp>
      <p:pic>
        <p:nvPicPr>
          <p:cNvPr id="1026" name="Picture 2"/>
          <p:cNvPicPr>
            <a:picLocks noChangeAspect="1" noChangeArrowheads="1"/>
          </p:cNvPicPr>
          <p:nvPr/>
        </p:nvPicPr>
        <p:blipFill>
          <a:blip r:embed="rId2"/>
          <a:srcRect/>
          <a:stretch>
            <a:fillRect/>
          </a:stretch>
        </p:blipFill>
        <p:spPr bwMode="auto">
          <a:xfrm>
            <a:off x="1857356" y="2285992"/>
            <a:ext cx="6286544" cy="3871922"/>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142976" y="500042"/>
            <a:ext cx="7786710" cy="5110502"/>
          </a:xfrm>
          <a:prstGeom prst="rect">
            <a:avLst/>
          </a:prstGeom>
          <a:noFill/>
        </p:spPr>
        <p:txBody>
          <a:bodyPr wrap="square" rtlCol="0">
            <a:spAutoFit/>
          </a:bodyPr>
          <a:lstStyle/>
          <a:p>
            <a:pPr algn="just">
              <a:lnSpc>
                <a:spcPct val="150000"/>
              </a:lnSpc>
            </a:pPr>
            <a:r>
              <a:rPr lang="en-US" sz="2000" b="1" u="sng" dirty="0" smtClean="0"/>
              <a:t>6. Delete file or folder :</a:t>
            </a:r>
          </a:p>
          <a:p>
            <a:pPr algn="just">
              <a:lnSpc>
                <a:spcPct val="150000"/>
              </a:lnSpc>
            </a:pPr>
            <a:r>
              <a:rPr lang="en-US" sz="2000" dirty="0" smtClean="0"/>
              <a:t>Two way for delete objects:</a:t>
            </a:r>
          </a:p>
          <a:p>
            <a:pPr algn="just">
              <a:lnSpc>
                <a:spcPct val="150000"/>
              </a:lnSpc>
            </a:pPr>
            <a:r>
              <a:rPr lang="en-US" sz="2000" dirty="0" smtClean="0"/>
              <a:t>1. </a:t>
            </a:r>
            <a:r>
              <a:rPr lang="en-US" sz="2000" b="1" dirty="0" smtClean="0"/>
              <a:t>Transfer file to Recycle bin </a:t>
            </a:r>
            <a:r>
              <a:rPr lang="en-US" sz="2000" dirty="0" smtClean="0"/>
              <a:t>: </a:t>
            </a:r>
            <a:r>
              <a:rPr lang="en-IN" sz="2000" dirty="0" smtClean="0"/>
              <a:t>This method is used to delete items that we suspect we may need again as they can be put back in place.</a:t>
            </a:r>
          </a:p>
          <a:p>
            <a:pPr algn="just">
              <a:lnSpc>
                <a:spcPct val="150000"/>
              </a:lnSpc>
              <a:buFont typeface="Wingdings" pitchFamily="2" charset="2"/>
              <a:buChar char="v"/>
            </a:pPr>
            <a:r>
              <a:rPr lang="en-IN" sz="2000" dirty="0" smtClean="0"/>
              <a:t> To delete the item by moving it to the recycle bin:</a:t>
            </a:r>
          </a:p>
          <a:p>
            <a:pPr algn="just">
              <a:lnSpc>
                <a:spcPct val="150000"/>
              </a:lnSpc>
            </a:pPr>
            <a:r>
              <a:rPr lang="en-US" sz="2000" dirty="0" smtClean="0"/>
              <a:t>Put the pointer on the desired object &lt; right click &lt; delete &lt; </a:t>
            </a:r>
            <a:r>
              <a:rPr lang="en-IN" sz="2000" dirty="0" smtClean="0"/>
              <a:t>A confirmation request will appear &lt; click yes </a:t>
            </a:r>
          </a:p>
          <a:p>
            <a:pPr algn="just">
              <a:lnSpc>
                <a:spcPct val="150000"/>
              </a:lnSpc>
              <a:buFont typeface="Wingdings" pitchFamily="2" charset="2"/>
              <a:buChar char="v"/>
            </a:pPr>
            <a:r>
              <a:rPr lang="en-IN" sz="2000" dirty="0" smtClean="0"/>
              <a:t>To return the file to its original location:</a:t>
            </a:r>
          </a:p>
          <a:p>
            <a:pPr algn="just">
              <a:lnSpc>
                <a:spcPct val="150000"/>
              </a:lnSpc>
            </a:pPr>
            <a:r>
              <a:rPr lang="en-IN" sz="2000" dirty="0" smtClean="0"/>
              <a:t> we go to the desktop &lt; double click on the recycle bin icon    &lt; </a:t>
            </a:r>
            <a:r>
              <a:rPr lang="en-US" sz="2000" dirty="0" smtClean="0"/>
              <a:t>Put the pointer on the desired object &lt; right click &lt; restore </a:t>
            </a:r>
            <a:r>
              <a:rPr lang="en-IN" sz="2000" dirty="0" smtClean="0"/>
              <a:t> </a:t>
            </a:r>
            <a:r>
              <a:rPr lang="en-US" sz="2000" dirty="0" smtClean="0"/>
              <a:t>  </a:t>
            </a:r>
            <a:endParaRPr lang="en-IN" sz="2000" dirty="0"/>
          </a:p>
        </p:txBody>
      </p:sp>
      <p:pic>
        <p:nvPicPr>
          <p:cNvPr id="33793" name="Picture 1"/>
          <p:cNvPicPr>
            <a:picLocks noChangeAspect="1" noChangeArrowheads="1"/>
          </p:cNvPicPr>
          <p:nvPr/>
        </p:nvPicPr>
        <p:blipFill>
          <a:blip r:embed="rId2"/>
          <a:srcRect/>
          <a:stretch>
            <a:fillRect/>
          </a:stretch>
        </p:blipFill>
        <p:spPr bwMode="auto">
          <a:xfrm>
            <a:off x="8286776" y="4714884"/>
            <a:ext cx="409575" cy="409575"/>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000100" y="285728"/>
            <a:ext cx="7286676" cy="1477328"/>
          </a:xfrm>
          <a:prstGeom prst="rect">
            <a:avLst/>
          </a:prstGeom>
          <a:noFill/>
        </p:spPr>
        <p:txBody>
          <a:bodyPr wrap="square" rtlCol="0">
            <a:spAutoFit/>
          </a:bodyPr>
          <a:lstStyle/>
          <a:p>
            <a:pPr algn="just">
              <a:lnSpc>
                <a:spcPct val="150000"/>
              </a:lnSpc>
              <a:buFont typeface="Wingdings" pitchFamily="2" charset="2"/>
              <a:buChar char="v"/>
            </a:pPr>
            <a:r>
              <a:rPr lang="en-IN" sz="2000" dirty="0" smtClean="0"/>
              <a:t> To clear the contents of the Recycle Bin (when making sure that no deleted files are needed):</a:t>
            </a:r>
          </a:p>
          <a:p>
            <a:pPr algn="just">
              <a:lnSpc>
                <a:spcPct val="150000"/>
              </a:lnSpc>
            </a:pPr>
            <a:r>
              <a:rPr lang="en-IN" sz="2000" dirty="0" smtClean="0"/>
              <a:t>Right  click on the recycle bin icon         &lt; empty recycle bin</a:t>
            </a:r>
            <a:endParaRPr lang="en-IN" sz="2000" dirty="0"/>
          </a:p>
        </p:txBody>
      </p:sp>
      <p:pic>
        <p:nvPicPr>
          <p:cNvPr id="8" name="Picture 1"/>
          <p:cNvPicPr>
            <a:picLocks noChangeAspect="1" noChangeArrowheads="1"/>
          </p:cNvPicPr>
          <p:nvPr/>
        </p:nvPicPr>
        <p:blipFill>
          <a:blip r:embed="rId2"/>
          <a:srcRect/>
          <a:stretch>
            <a:fillRect/>
          </a:stretch>
        </p:blipFill>
        <p:spPr bwMode="auto">
          <a:xfrm>
            <a:off x="5214942" y="1285860"/>
            <a:ext cx="409575" cy="409575"/>
          </a:xfrm>
          <a:prstGeom prst="rect">
            <a:avLst/>
          </a:prstGeom>
          <a:noFill/>
          <a:ln w="9525">
            <a:noFill/>
            <a:miter lim="800000"/>
            <a:headEnd/>
            <a:tailEnd/>
          </a:ln>
          <a:effectLst/>
        </p:spPr>
      </p:pic>
      <p:sp>
        <p:nvSpPr>
          <p:cNvPr id="9" name="مربع نص 8"/>
          <p:cNvSpPr txBox="1"/>
          <p:nvPr/>
        </p:nvSpPr>
        <p:spPr>
          <a:xfrm>
            <a:off x="1000100" y="1951672"/>
            <a:ext cx="7286676" cy="1938992"/>
          </a:xfrm>
          <a:prstGeom prst="rect">
            <a:avLst/>
          </a:prstGeom>
          <a:noFill/>
        </p:spPr>
        <p:txBody>
          <a:bodyPr wrap="square" rtlCol="0">
            <a:spAutoFit/>
          </a:bodyPr>
          <a:lstStyle/>
          <a:p>
            <a:pPr algn="just">
              <a:lnSpc>
                <a:spcPct val="150000"/>
              </a:lnSpc>
            </a:pPr>
            <a:r>
              <a:rPr lang="en-US" sz="2000" dirty="0" smtClean="0"/>
              <a:t>2. </a:t>
            </a:r>
            <a:r>
              <a:rPr lang="en-IN" sz="2000" dirty="0" smtClean="0"/>
              <a:t>Clear the item immediately and definitively: (</a:t>
            </a:r>
            <a:r>
              <a:rPr lang="en-IN" sz="2000" dirty="0" err="1" smtClean="0"/>
              <a:t>ie</a:t>
            </a:r>
            <a:r>
              <a:rPr lang="en-IN" sz="2000" dirty="0" smtClean="0"/>
              <a:t>, the deleted item can not be returned):</a:t>
            </a:r>
          </a:p>
          <a:p>
            <a:pPr algn="just">
              <a:lnSpc>
                <a:spcPct val="150000"/>
              </a:lnSpc>
            </a:pPr>
            <a:r>
              <a:rPr lang="en-US" sz="2000" dirty="0" smtClean="0"/>
              <a:t>Click shift delete at the same time &lt;</a:t>
            </a:r>
            <a:r>
              <a:rPr lang="en-IN" sz="2000" dirty="0" smtClean="0"/>
              <a:t> A confirmation message appears &lt; click yes </a:t>
            </a:r>
            <a:endParaRPr lang="en-IN" sz="2000" dirty="0"/>
          </a:p>
        </p:txBody>
      </p:sp>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000100" y="285728"/>
            <a:ext cx="7286676" cy="2862322"/>
          </a:xfrm>
          <a:prstGeom prst="rect">
            <a:avLst/>
          </a:prstGeom>
          <a:noFill/>
        </p:spPr>
        <p:txBody>
          <a:bodyPr wrap="square" rtlCol="0">
            <a:spAutoFit/>
          </a:bodyPr>
          <a:lstStyle/>
          <a:p>
            <a:pPr algn="just">
              <a:lnSpc>
                <a:spcPct val="150000"/>
              </a:lnSpc>
            </a:pPr>
            <a:r>
              <a:rPr lang="en-US" sz="2000" b="1" u="sng" dirty="0" smtClean="0"/>
              <a:t>7. </a:t>
            </a:r>
            <a:r>
              <a:rPr lang="en-IN" sz="2000" b="1" u="sng" dirty="0" smtClean="0"/>
              <a:t>Search for a specific element that we know is part of its name:</a:t>
            </a:r>
          </a:p>
          <a:p>
            <a:pPr algn="just">
              <a:lnSpc>
                <a:spcPct val="150000"/>
              </a:lnSpc>
            </a:pPr>
            <a:r>
              <a:rPr lang="en-US" sz="2000" dirty="0" smtClean="0"/>
              <a:t>Enter to the partition where s</a:t>
            </a:r>
            <a:r>
              <a:rPr lang="en-IN" sz="2000" dirty="0" smtClean="0"/>
              <a:t>search is required &lt; write part of  name in the field </a:t>
            </a:r>
            <a:r>
              <a:rPr lang="en-IN" sz="2000" b="1" dirty="0" smtClean="0"/>
              <a:t>search computer &lt; </a:t>
            </a:r>
            <a:r>
              <a:rPr lang="en-IN" sz="2000" dirty="0" smtClean="0"/>
              <a:t>Moments later the search results will appear. The desired file can be played by clicking on it</a:t>
            </a:r>
            <a:endParaRPr lang="en-IN" sz="2000" b="1" dirty="0"/>
          </a:p>
        </p:txBody>
      </p:sp>
      <p:pic>
        <p:nvPicPr>
          <p:cNvPr id="36866" name="Picture 2"/>
          <p:cNvPicPr>
            <a:picLocks noChangeAspect="1" noChangeArrowheads="1"/>
          </p:cNvPicPr>
          <p:nvPr/>
        </p:nvPicPr>
        <p:blipFill>
          <a:blip r:embed="rId2"/>
          <a:srcRect/>
          <a:stretch>
            <a:fillRect/>
          </a:stretch>
        </p:blipFill>
        <p:spPr bwMode="auto">
          <a:xfrm>
            <a:off x="1000100" y="3143248"/>
            <a:ext cx="7848600" cy="321471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2071670" y="2071678"/>
            <a:ext cx="6215107" cy="1754326"/>
          </a:xfrm>
          <a:prstGeom prst="rect">
            <a:avLst/>
          </a:prstGeom>
          <a:noFill/>
        </p:spPr>
        <p:txBody>
          <a:bodyPr wrap="squar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solidFill>
                  <a:srgbClr val="FF0000"/>
                </a:solidFill>
                <a:effectLst/>
              </a:rPr>
              <a:t>Thank you For Your Attention </a:t>
            </a:r>
            <a:endParaRPr lang="en-IN" sz="5400" b="1" cap="none" spc="0" dirty="0">
              <a:ln w="10541" cmpd="sng">
                <a:solidFill>
                  <a:srgbClr val="7D7D7D">
                    <a:tint val="100000"/>
                    <a:shade val="100000"/>
                    <a:satMod val="110000"/>
                  </a:srgbClr>
                </a:solidFill>
                <a:prstDash val="solid"/>
              </a:ln>
              <a:solidFill>
                <a:srgbClr val="FF0000"/>
              </a:solidFill>
              <a:effectLst/>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785918" y="214291"/>
            <a:ext cx="2071702" cy="579967"/>
          </a:xfrm>
          <a:prstGeom prst="rect">
            <a:avLst/>
          </a:prstGeom>
          <a:noFill/>
        </p:spPr>
        <p:txBody>
          <a:bodyPr wrap="square" rtlCol="0">
            <a:spAutoFit/>
          </a:bodyPr>
          <a:lstStyle/>
          <a:p>
            <a:pPr>
              <a:lnSpc>
                <a:spcPct val="150000"/>
              </a:lnSpc>
            </a:pPr>
            <a:r>
              <a:rPr lang="en-US" sz="2400" b="1" u="sng" dirty="0" smtClean="0">
                <a:latin typeface="Times New Roman" pitchFamily="18" charset="0"/>
                <a:cs typeface="Times New Roman" pitchFamily="18" charset="0"/>
              </a:rPr>
              <a:t>Type of icons:</a:t>
            </a:r>
            <a:r>
              <a:rPr lang="en-US" sz="2400" dirty="0" smtClean="0">
                <a:latin typeface="Times New Roman" pitchFamily="18" charset="0"/>
                <a:cs typeface="Times New Roman" pitchFamily="18" charset="0"/>
              </a:rPr>
              <a:t> </a:t>
            </a:r>
            <a:endParaRPr lang="en-IN" sz="2400" dirty="0">
              <a:latin typeface="Times New Roman" pitchFamily="18" charset="0"/>
              <a:cs typeface="Times New Roman" pitchFamily="18" charset="0"/>
            </a:endParaRPr>
          </a:p>
        </p:txBody>
      </p:sp>
      <p:sp>
        <p:nvSpPr>
          <p:cNvPr id="5" name="مربع نص 4"/>
          <p:cNvSpPr txBox="1"/>
          <p:nvPr/>
        </p:nvSpPr>
        <p:spPr>
          <a:xfrm>
            <a:off x="2285984" y="4406824"/>
            <a:ext cx="4572032" cy="1284711"/>
          </a:xfrm>
          <a:prstGeom prst="rect">
            <a:avLst/>
          </a:prstGeom>
          <a:noFill/>
        </p:spPr>
        <p:txBody>
          <a:bodyPr wrap="square" rtlCol="0">
            <a:spAutoFit/>
          </a:bodyPr>
          <a:lstStyle/>
          <a:p>
            <a:pPr algn="just">
              <a:lnSpc>
                <a:spcPct val="150000"/>
              </a:lnSpc>
            </a:pPr>
            <a:r>
              <a:rPr lang="en-US" dirty="0" smtClean="0">
                <a:latin typeface="+mj-lt"/>
                <a:cs typeface="Times New Roman" pitchFamily="18" charset="0"/>
              </a:rPr>
              <a:t>2. Folder : a package that contains different type of files , when press on the folder a list of files will appear. </a:t>
            </a:r>
            <a:endParaRPr lang="en-IN" dirty="0">
              <a:latin typeface="+mj-lt"/>
              <a:cs typeface="Times New Roman" pitchFamily="18" charset="0"/>
            </a:endParaRPr>
          </a:p>
        </p:txBody>
      </p:sp>
      <p:sp>
        <p:nvSpPr>
          <p:cNvPr id="7" name="مربع نص 6"/>
          <p:cNvSpPr txBox="1"/>
          <p:nvPr/>
        </p:nvSpPr>
        <p:spPr>
          <a:xfrm>
            <a:off x="1643042" y="928670"/>
            <a:ext cx="7072362" cy="923330"/>
          </a:xfrm>
          <a:prstGeom prst="rect">
            <a:avLst/>
          </a:prstGeom>
          <a:noFill/>
        </p:spPr>
        <p:txBody>
          <a:bodyPr wrap="square" rtlCol="0">
            <a:spAutoFit/>
          </a:bodyPr>
          <a:lstStyle/>
          <a:p>
            <a:r>
              <a:rPr lang="en-US" dirty="0" smtClean="0"/>
              <a:t>1.File : </a:t>
            </a:r>
            <a:r>
              <a:rPr lang="en-US" dirty="0" smtClean="0"/>
              <a:t>Pressing on the file icon start operating such program ( show a picture or operating a song), different form of file depended on program that open the file     </a:t>
            </a:r>
            <a:endParaRPr lang="en-IN" dirty="0"/>
          </a:p>
        </p:txBody>
      </p:sp>
      <p:pic>
        <p:nvPicPr>
          <p:cNvPr id="2050" name="Picture 2"/>
          <p:cNvPicPr>
            <a:picLocks noChangeAspect="1" noChangeArrowheads="1"/>
          </p:cNvPicPr>
          <p:nvPr/>
        </p:nvPicPr>
        <p:blipFill>
          <a:blip r:embed="rId2"/>
          <a:srcRect/>
          <a:stretch>
            <a:fillRect/>
          </a:stretch>
        </p:blipFill>
        <p:spPr bwMode="auto">
          <a:xfrm>
            <a:off x="2285984" y="2214554"/>
            <a:ext cx="4643470" cy="2071702"/>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7072330" y="5072074"/>
            <a:ext cx="1485901" cy="1323975"/>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2051"/>
                                        </p:tgtEl>
                                        <p:attrNameLst>
                                          <p:attrName>style.visibility</p:attrName>
                                        </p:attrNameLst>
                                      </p:cBhvr>
                                      <p:to>
                                        <p:strVal val="visible"/>
                                      </p:to>
                                    </p:set>
                                    <p:animEffect transition="in" filter="box(in)">
                                      <p:cBhvr>
                                        <p:cTn id="13"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928794" y="285728"/>
            <a:ext cx="6286544" cy="1938992"/>
          </a:xfrm>
          <a:prstGeom prst="rect">
            <a:avLst/>
          </a:prstGeom>
          <a:noFill/>
        </p:spPr>
        <p:txBody>
          <a:bodyPr wrap="square" rtlCol="0">
            <a:spAutoFit/>
          </a:bodyPr>
          <a:lstStyle/>
          <a:p>
            <a:pPr algn="just">
              <a:lnSpc>
                <a:spcPct val="150000"/>
              </a:lnSpc>
            </a:pPr>
            <a:r>
              <a:rPr lang="en-US" sz="2000" dirty="0" smtClean="0"/>
              <a:t>3. Shortcut: </a:t>
            </a:r>
            <a:r>
              <a:rPr lang="en-IN" sz="2000" dirty="0" smtClean="0"/>
              <a:t>Pressing them will move into a remote folder or run a program. Its shape varies according to the program but its mark is a small arrow at the bottom left As shown:</a:t>
            </a:r>
            <a:r>
              <a:rPr lang="en-US" sz="2000" dirty="0" smtClean="0"/>
              <a:t> </a:t>
            </a:r>
            <a:endParaRPr lang="en-IN" sz="2000" dirty="0"/>
          </a:p>
        </p:txBody>
      </p:sp>
      <p:pic>
        <p:nvPicPr>
          <p:cNvPr id="3074" name="Picture 2"/>
          <p:cNvPicPr>
            <a:picLocks noChangeAspect="1" noChangeArrowheads="1"/>
          </p:cNvPicPr>
          <p:nvPr/>
        </p:nvPicPr>
        <p:blipFill>
          <a:blip r:embed="rId2"/>
          <a:srcRect/>
          <a:stretch>
            <a:fillRect/>
          </a:stretch>
        </p:blipFill>
        <p:spPr bwMode="auto">
          <a:xfrm>
            <a:off x="2000232" y="2571744"/>
            <a:ext cx="6072230" cy="112395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box(in)">
                                      <p:cBhvr>
                                        <p:cTn id="12"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500166" y="555949"/>
            <a:ext cx="6572296" cy="1323439"/>
          </a:xfrm>
          <a:prstGeom prst="rect">
            <a:avLst/>
          </a:prstGeom>
          <a:noFill/>
        </p:spPr>
        <p:txBody>
          <a:bodyPr wrap="square" rtlCol="0">
            <a:spAutoFit/>
          </a:bodyPr>
          <a:lstStyle/>
          <a:p>
            <a:r>
              <a:rPr lang="en-IN" sz="2000" b="1" u="sng" dirty="0" smtClean="0"/>
              <a:t>Desktop Options</a:t>
            </a:r>
          </a:p>
          <a:p>
            <a:r>
              <a:rPr lang="en-IN" sz="2000" dirty="0" smtClean="0"/>
              <a:t>We place the mouse pointer anywhere on the desktop and make a right click, the desktop selection menu will appear:</a:t>
            </a:r>
            <a:endParaRPr lang="en-IN" sz="2000" dirty="0"/>
          </a:p>
        </p:txBody>
      </p:sp>
      <p:sp>
        <p:nvSpPr>
          <p:cNvPr id="7" name="مربع نص 6"/>
          <p:cNvSpPr txBox="1"/>
          <p:nvPr/>
        </p:nvSpPr>
        <p:spPr>
          <a:xfrm>
            <a:off x="1928794" y="4440709"/>
            <a:ext cx="6786610" cy="1417183"/>
          </a:xfrm>
          <a:prstGeom prst="rect">
            <a:avLst/>
          </a:prstGeom>
          <a:noFill/>
        </p:spPr>
        <p:txBody>
          <a:bodyPr wrap="square" rtlCol="0">
            <a:spAutoFit/>
          </a:bodyPr>
          <a:lstStyle/>
          <a:p>
            <a:pPr algn="just">
              <a:lnSpc>
                <a:spcPct val="150000"/>
              </a:lnSpc>
            </a:pPr>
            <a:r>
              <a:rPr lang="en-US" sz="2000" dirty="0" smtClean="0"/>
              <a:t>1. View : </a:t>
            </a:r>
            <a:r>
              <a:rPr lang="en-IN" sz="2000" dirty="0" smtClean="0"/>
              <a:t>The size of the icons is selected on the desktop (large) ,  Medium .... etc), as can be made to organize the icons automatically by selecting Auto Arrange Icons</a:t>
            </a:r>
            <a:endParaRPr lang="en-IN" sz="2000" dirty="0"/>
          </a:p>
        </p:txBody>
      </p:sp>
      <p:pic>
        <p:nvPicPr>
          <p:cNvPr id="4098" name="Picture 2"/>
          <p:cNvPicPr>
            <a:picLocks noChangeAspect="1" noChangeArrowheads="1"/>
          </p:cNvPicPr>
          <p:nvPr/>
        </p:nvPicPr>
        <p:blipFill>
          <a:blip r:embed="rId2"/>
          <a:srcRect/>
          <a:stretch>
            <a:fillRect/>
          </a:stretch>
        </p:blipFill>
        <p:spPr bwMode="auto">
          <a:xfrm>
            <a:off x="3571868" y="1857364"/>
            <a:ext cx="1785950" cy="253198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blinds(horizontal)">
                                      <p:cBhvr>
                                        <p:cTn id="12" dur="500"/>
                                        <p:tgtEl>
                                          <p:spTgt spid="4098"/>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500166" y="214290"/>
            <a:ext cx="7429552" cy="707886"/>
          </a:xfrm>
          <a:prstGeom prst="rect">
            <a:avLst/>
          </a:prstGeom>
          <a:noFill/>
        </p:spPr>
        <p:txBody>
          <a:bodyPr wrap="square" rtlCol="0">
            <a:spAutoFit/>
          </a:bodyPr>
          <a:lstStyle/>
          <a:p>
            <a:r>
              <a:rPr lang="en-US" dirty="0" smtClean="0"/>
              <a:t>2. Sort by : </a:t>
            </a:r>
            <a:r>
              <a:rPr lang="en-IN" sz="2000" dirty="0" smtClean="0"/>
              <a:t>Used to arrange the icons according to a particular sequence</a:t>
            </a:r>
            <a:r>
              <a:rPr lang="en-IN" sz="2000" dirty="0"/>
              <a:t> </a:t>
            </a:r>
            <a:r>
              <a:rPr lang="en-IN" sz="2000" dirty="0" smtClean="0"/>
              <a:t>( name , size , item type , date modified) . </a:t>
            </a:r>
          </a:p>
        </p:txBody>
      </p:sp>
      <p:sp>
        <p:nvSpPr>
          <p:cNvPr id="5" name="مربع نص 4"/>
          <p:cNvSpPr txBox="1"/>
          <p:nvPr/>
        </p:nvSpPr>
        <p:spPr>
          <a:xfrm>
            <a:off x="1500166" y="1142984"/>
            <a:ext cx="7429552" cy="400110"/>
          </a:xfrm>
          <a:prstGeom prst="rect">
            <a:avLst/>
          </a:prstGeom>
          <a:noFill/>
        </p:spPr>
        <p:txBody>
          <a:bodyPr wrap="square" rtlCol="0">
            <a:spAutoFit/>
          </a:bodyPr>
          <a:lstStyle/>
          <a:p>
            <a:r>
              <a:rPr lang="en-US" dirty="0" smtClean="0"/>
              <a:t>3. Refresh : </a:t>
            </a:r>
            <a:r>
              <a:rPr lang="en-IN" sz="2000" dirty="0" smtClean="0"/>
              <a:t>Re-generate the image on the screen</a:t>
            </a:r>
          </a:p>
        </p:txBody>
      </p:sp>
      <p:sp>
        <p:nvSpPr>
          <p:cNvPr id="6" name="مربع نص 5"/>
          <p:cNvSpPr txBox="1"/>
          <p:nvPr/>
        </p:nvSpPr>
        <p:spPr>
          <a:xfrm>
            <a:off x="1500166" y="1714488"/>
            <a:ext cx="7429552" cy="400110"/>
          </a:xfrm>
          <a:prstGeom prst="rect">
            <a:avLst/>
          </a:prstGeom>
          <a:noFill/>
        </p:spPr>
        <p:txBody>
          <a:bodyPr wrap="square" rtlCol="0">
            <a:spAutoFit/>
          </a:bodyPr>
          <a:lstStyle/>
          <a:p>
            <a:r>
              <a:rPr lang="en-US" dirty="0" smtClean="0"/>
              <a:t>4. New : </a:t>
            </a:r>
            <a:r>
              <a:rPr lang="en-IN" sz="2000" dirty="0" smtClean="0"/>
              <a:t>Used to create a new folder to save the files inside.</a:t>
            </a:r>
          </a:p>
        </p:txBody>
      </p:sp>
      <p:sp>
        <p:nvSpPr>
          <p:cNvPr id="8" name="مربع نص 7"/>
          <p:cNvSpPr txBox="1"/>
          <p:nvPr/>
        </p:nvSpPr>
        <p:spPr>
          <a:xfrm>
            <a:off x="1500166" y="2314510"/>
            <a:ext cx="7429552" cy="646331"/>
          </a:xfrm>
          <a:prstGeom prst="rect">
            <a:avLst/>
          </a:prstGeom>
          <a:noFill/>
        </p:spPr>
        <p:txBody>
          <a:bodyPr wrap="square" rtlCol="0">
            <a:spAutoFit/>
          </a:bodyPr>
          <a:lstStyle/>
          <a:p>
            <a:pPr algn="just"/>
            <a:r>
              <a:rPr lang="en-US" dirty="0" smtClean="0"/>
              <a:t>5. Screen resolution: </a:t>
            </a:r>
            <a:r>
              <a:rPr lang="en-IN" dirty="0" smtClean="0"/>
              <a:t>Used to change the screen resolution by changing the precision field value</a:t>
            </a:r>
            <a:r>
              <a:rPr lang="en-US" dirty="0" smtClean="0"/>
              <a:t> </a:t>
            </a:r>
            <a:endParaRPr lang="en-IN" sz="2000" dirty="0" smtClean="0"/>
          </a:p>
        </p:txBody>
      </p:sp>
      <p:sp>
        <p:nvSpPr>
          <p:cNvPr id="10" name="مربع نص 9"/>
          <p:cNvSpPr txBox="1"/>
          <p:nvPr/>
        </p:nvSpPr>
        <p:spPr>
          <a:xfrm>
            <a:off x="1571604" y="3143248"/>
            <a:ext cx="7429552" cy="707886"/>
          </a:xfrm>
          <a:prstGeom prst="rect">
            <a:avLst/>
          </a:prstGeom>
          <a:noFill/>
        </p:spPr>
        <p:txBody>
          <a:bodyPr wrap="square" rtlCol="0">
            <a:spAutoFit/>
          </a:bodyPr>
          <a:lstStyle/>
          <a:p>
            <a:r>
              <a:rPr lang="en-US" dirty="0" smtClean="0"/>
              <a:t>6. Gadgets : </a:t>
            </a:r>
            <a:r>
              <a:rPr lang="en-IN" sz="2000" dirty="0" smtClean="0"/>
              <a:t>Used for calendar mode, clock, picture browser, weather condition, …., etc.</a:t>
            </a:r>
          </a:p>
        </p:txBody>
      </p:sp>
      <p:sp>
        <p:nvSpPr>
          <p:cNvPr id="11" name="مربع نص 10"/>
          <p:cNvSpPr txBox="1"/>
          <p:nvPr/>
        </p:nvSpPr>
        <p:spPr>
          <a:xfrm>
            <a:off x="1571604" y="4006998"/>
            <a:ext cx="7429552" cy="707886"/>
          </a:xfrm>
          <a:prstGeom prst="rect">
            <a:avLst/>
          </a:prstGeom>
          <a:noFill/>
        </p:spPr>
        <p:txBody>
          <a:bodyPr wrap="square" rtlCol="0">
            <a:spAutoFit/>
          </a:bodyPr>
          <a:lstStyle/>
          <a:p>
            <a:r>
              <a:rPr lang="en-US" dirty="0" smtClean="0"/>
              <a:t>7. Personalize  : </a:t>
            </a:r>
            <a:r>
              <a:rPr lang="en-IN" sz="2000" dirty="0" smtClean="0"/>
              <a:t>to change the Background , screen saver time as shown: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ox(in)">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ox(in)">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ox(in)">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P spid="6" grpId="0"/>
      <p:bldP spid="8"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571472" y="357166"/>
            <a:ext cx="7858180" cy="5429288"/>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428728" y="285728"/>
            <a:ext cx="7358114" cy="2446824"/>
          </a:xfrm>
          <a:prstGeom prst="rect">
            <a:avLst/>
          </a:prstGeom>
          <a:noFill/>
        </p:spPr>
        <p:txBody>
          <a:bodyPr wrap="square" rtlCol="0">
            <a:spAutoFit/>
          </a:bodyPr>
          <a:lstStyle/>
          <a:p>
            <a:pPr algn="just">
              <a:lnSpc>
                <a:spcPct val="150000"/>
              </a:lnSpc>
              <a:buFont typeface="Wingdings" pitchFamily="2" charset="2"/>
              <a:buChar char="v"/>
            </a:pPr>
            <a:r>
              <a:rPr lang="en-US" dirty="0" smtClean="0"/>
              <a:t>  To use a ready theme: </a:t>
            </a:r>
            <a:r>
              <a:rPr lang="en-IN" dirty="0" smtClean="0"/>
              <a:t>Click one click on any of the shapes in the field.</a:t>
            </a:r>
          </a:p>
          <a:p>
            <a:pPr algn="just">
              <a:lnSpc>
                <a:spcPct val="150000"/>
              </a:lnSpc>
              <a:buFont typeface="Wingdings" pitchFamily="2" charset="2"/>
              <a:buChar char="v"/>
            </a:pPr>
            <a:r>
              <a:rPr lang="en-US" dirty="0" smtClean="0"/>
              <a:t> To change the background : </a:t>
            </a:r>
            <a:r>
              <a:rPr lang="en-US" b="1" dirty="0" smtClean="0"/>
              <a:t>Click icon desktop </a:t>
            </a:r>
            <a:r>
              <a:rPr lang="en-US" dirty="0" smtClean="0"/>
              <a:t>background </a:t>
            </a:r>
            <a:r>
              <a:rPr lang="en-IN" dirty="0" smtClean="0"/>
              <a:t>,the screen will appear below, after selecting the required settings click </a:t>
            </a:r>
            <a:r>
              <a:rPr lang="en-IN" b="1" dirty="0" smtClean="0"/>
              <a:t>Save changes</a:t>
            </a:r>
            <a:r>
              <a:rPr lang="en-IN" dirty="0" smtClean="0"/>
              <a:t>.</a:t>
            </a:r>
          </a:p>
          <a:p>
            <a:endParaRPr lang="en-IN" dirty="0"/>
          </a:p>
        </p:txBody>
      </p:sp>
      <p:pic>
        <p:nvPicPr>
          <p:cNvPr id="5123" name="Picture 3"/>
          <p:cNvPicPr>
            <a:picLocks noChangeAspect="1" noChangeArrowheads="1"/>
          </p:cNvPicPr>
          <p:nvPr/>
        </p:nvPicPr>
        <p:blipFill>
          <a:blip r:embed="rId2"/>
          <a:srcRect/>
          <a:stretch>
            <a:fillRect/>
          </a:stretch>
        </p:blipFill>
        <p:spPr bwMode="auto">
          <a:xfrm>
            <a:off x="1214465" y="2571744"/>
            <a:ext cx="7929567" cy="4124319"/>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4414" y="285728"/>
            <a:ext cx="7715304" cy="1200329"/>
          </a:xfrm>
          <a:prstGeom prst="rect">
            <a:avLst/>
          </a:prstGeom>
          <a:noFill/>
        </p:spPr>
        <p:txBody>
          <a:bodyPr wrap="square" rtlCol="0">
            <a:spAutoFit/>
          </a:bodyPr>
          <a:lstStyle/>
          <a:p>
            <a:pPr algn="just">
              <a:buFont typeface="Wingdings" pitchFamily="2" charset="2"/>
              <a:buChar char="v"/>
            </a:pPr>
            <a:r>
              <a:rPr lang="en-US" dirty="0" smtClean="0"/>
              <a:t>  To change the Screen saver  : </a:t>
            </a:r>
            <a:r>
              <a:rPr lang="en-US" b="1" dirty="0" smtClean="0"/>
              <a:t>Click icon screen saver, </a:t>
            </a:r>
            <a:r>
              <a:rPr lang="en-IN" dirty="0" smtClean="0"/>
              <a:t>,the screen will appear below, after selecting the required settings click </a:t>
            </a:r>
            <a:r>
              <a:rPr lang="en-IN" b="1" dirty="0" smtClean="0"/>
              <a:t>Apply then OK</a:t>
            </a:r>
            <a:r>
              <a:rPr lang="en-IN" dirty="0" smtClean="0"/>
              <a:t>.</a:t>
            </a:r>
          </a:p>
          <a:p>
            <a:pPr>
              <a:buFont typeface="Wingdings" pitchFamily="2" charset="2"/>
              <a:buChar char="v"/>
            </a:pPr>
            <a:endParaRPr lang="en-IN" dirty="0"/>
          </a:p>
        </p:txBody>
      </p:sp>
      <p:pic>
        <p:nvPicPr>
          <p:cNvPr id="6146" name="Picture 2"/>
          <p:cNvPicPr>
            <a:picLocks noChangeAspect="1" noChangeArrowheads="1"/>
          </p:cNvPicPr>
          <p:nvPr/>
        </p:nvPicPr>
        <p:blipFill>
          <a:blip r:embed="rId2"/>
          <a:srcRect/>
          <a:stretch>
            <a:fillRect/>
          </a:stretch>
        </p:blipFill>
        <p:spPr bwMode="auto">
          <a:xfrm>
            <a:off x="2143108" y="1428736"/>
            <a:ext cx="6215106" cy="4714908"/>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337</TotalTime>
  <Words>1344</Words>
  <Application>Microsoft Office PowerPoint</Application>
  <PresentationFormat>عرض على الشاشة (3:4)‏</PresentationFormat>
  <Paragraphs>72</Paragraphs>
  <Slides>23</Slides>
  <Notes>0</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مشربية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DELL</dc:creator>
  <cp:lastModifiedBy>DELL</cp:lastModifiedBy>
  <cp:revision>35</cp:revision>
  <dcterms:created xsi:type="dcterms:W3CDTF">2017-11-18T20:15:14Z</dcterms:created>
  <dcterms:modified xsi:type="dcterms:W3CDTF">2017-12-24T19:10:59Z</dcterms:modified>
</cp:coreProperties>
</file>