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t>05/02/1440</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05/02/1440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05/02/1440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t>05/02/1440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05/02/1440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05/02/1440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t>05/02/1440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t>05/02/1440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05/02/1440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t>05/02/1440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05/02/1440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t>05/02/1440</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692696"/>
            <a:ext cx="7851648" cy="1828800"/>
          </a:xfrm>
        </p:spPr>
        <p:txBody>
          <a:bodyPr>
            <a:normAutofit/>
          </a:bodyPr>
          <a:lstStyle/>
          <a:p>
            <a:pPr algn="ctr"/>
            <a:r>
              <a:rPr lang="ar-SA" sz="6600" dirty="0" smtClean="0"/>
              <a:t>تخطيط ورقابة الخزين</a:t>
            </a:r>
            <a:endParaRPr lang="ar-IQ" sz="6600" dirty="0"/>
          </a:p>
        </p:txBody>
      </p:sp>
      <p:sp>
        <p:nvSpPr>
          <p:cNvPr id="3" name="عنوان فرعي 2"/>
          <p:cNvSpPr>
            <a:spLocks noGrp="1"/>
          </p:cNvSpPr>
          <p:nvPr>
            <p:ph type="subTitle" idx="1"/>
          </p:nvPr>
        </p:nvSpPr>
        <p:spPr>
          <a:xfrm>
            <a:off x="539552" y="4221088"/>
            <a:ext cx="7854696" cy="1752600"/>
          </a:xfrm>
        </p:spPr>
        <p:txBody>
          <a:bodyPr>
            <a:normAutofit/>
          </a:bodyPr>
          <a:lstStyle/>
          <a:p>
            <a:pPr algn="ctr"/>
            <a:r>
              <a:rPr lang="ar-SA" sz="3600" dirty="0" err="1" smtClean="0"/>
              <a:t>م.م</a:t>
            </a:r>
            <a:r>
              <a:rPr lang="ar-SA" sz="3600" dirty="0" smtClean="0"/>
              <a:t> عبد الامير صبار</a:t>
            </a:r>
            <a:endParaRPr lang="ar-IQ" sz="3600" dirty="0"/>
          </a:p>
        </p:txBody>
      </p:sp>
    </p:spTree>
    <p:extLst>
      <p:ext uri="{BB962C8B-B14F-4D97-AF65-F5344CB8AC3E}">
        <p14:creationId xmlns:p14="http://schemas.microsoft.com/office/powerpoint/2010/main" val="16102776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IQ" sz="3600" dirty="0"/>
              <a:t>عند التخطيط للعمليات </a:t>
            </a:r>
            <a:r>
              <a:rPr lang="ar-IQ" sz="3600" dirty="0" err="1"/>
              <a:t>المخزنية</a:t>
            </a:r>
            <a:r>
              <a:rPr lang="ar-IQ" sz="3600" dirty="0"/>
              <a:t> هنالك خطوات هامة يجب اتباعها</a:t>
            </a:r>
          </a:p>
        </p:txBody>
      </p:sp>
      <p:sp>
        <p:nvSpPr>
          <p:cNvPr id="3" name="عنصر نائب للمحتوى 2"/>
          <p:cNvSpPr>
            <a:spLocks noGrp="1"/>
          </p:cNvSpPr>
          <p:nvPr>
            <p:ph idx="1"/>
          </p:nvPr>
        </p:nvSpPr>
        <p:spPr/>
        <p:txBody>
          <a:bodyPr/>
          <a:lstStyle/>
          <a:p>
            <a:pPr algn="justLow"/>
            <a:r>
              <a:rPr lang="ar-IQ" dirty="0" smtClean="0"/>
              <a:t>1. تحديد الاهداف </a:t>
            </a:r>
          </a:p>
          <a:p>
            <a:pPr algn="justLow"/>
            <a:r>
              <a:rPr lang="ar-IQ" dirty="0" smtClean="0"/>
              <a:t>2. جمع البيانات</a:t>
            </a:r>
          </a:p>
          <a:p>
            <a:pPr algn="justLow"/>
            <a:r>
              <a:rPr lang="ar-IQ" dirty="0" smtClean="0"/>
              <a:t>3. تحليل البيانات</a:t>
            </a:r>
          </a:p>
          <a:p>
            <a:pPr algn="justLow"/>
            <a:r>
              <a:rPr lang="ar-IQ" dirty="0" smtClean="0"/>
              <a:t>4. وضع الخطة</a:t>
            </a:r>
          </a:p>
          <a:p>
            <a:pPr algn="justLow"/>
            <a:r>
              <a:rPr lang="ar-IQ" dirty="0" smtClean="0"/>
              <a:t>5. تنفيذ الخطة</a:t>
            </a:r>
          </a:p>
          <a:p>
            <a:pPr algn="justLow"/>
            <a:r>
              <a:rPr lang="ar-IQ" dirty="0" smtClean="0"/>
              <a:t>6. مرحلة المتابعة</a:t>
            </a:r>
          </a:p>
        </p:txBody>
      </p:sp>
    </p:spTree>
    <p:extLst>
      <p:ext uri="{BB962C8B-B14F-4D97-AF65-F5344CB8AC3E}">
        <p14:creationId xmlns:p14="http://schemas.microsoft.com/office/powerpoint/2010/main" val="3802201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اهداف وفوائد تخطيط الخزين</a:t>
            </a:r>
            <a:endParaRPr lang="ar-IQ" dirty="0"/>
          </a:p>
        </p:txBody>
      </p:sp>
      <p:sp>
        <p:nvSpPr>
          <p:cNvPr id="3" name="عنصر نائب للمحتوى 2"/>
          <p:cNvSpPr>
            <a:spLocks noGrp="1"/>
          </p:cNvSpPr>
          <p:nvPr>
            <p:ph idx="1"/>
          </p:nvPr>
        </p:nvSpPr>
        <p:spPr>
          <a:xfrm>
            <a:off x="323528" y="1772816"/>
            <a:ext cx="8363272" cy="4551784"/>
          </a:xfrm>
        </p:spPr>
        <p:txBody>
          <a:bodyPr>
            <a:normAutofit lnSpcReduction="10000"/>
          </a:bodyPr>
          <a:lstStyle/>
          <a:p>
            <a:pPr algn="justLow"/>
            <a:r>
              <a:rPr lang="ar-IQ" dirty="0" smtClean="0"/>
              <a:t>يهدف تخطيط الخزين الى تحقيق </a:t>
            </a:r>
            <a:r>
              <a:rPr lang="ar-IQ" dirty="0" err="1" smtClean="0"/>
              <a:t>الامثلية</a:t>
            </a:r>
            <a:r>
              <a:rPr lang="ar-IQ" dirty="0" smtClean="0"/>
              <a:t> في الخزن ولاكن لا توجد خطة يمكن اعتمادها في جميع الحالات بل يعتمد على ظروف النشأة وطبيعتها. وتكون اهداف الخزين كما يلي:</a:t>
            </a:r>
          </a:p>
          <a:p>
            <a:pPr algn="justLow"/>
            <a:r>
              <a:rPr lang="ar-IQ" dirty="0" smtClean="0"/>
              <a:t>1. توفير المواد في المخازن في الكمية والنوعية المطلوبتين والزمان والمكان المنسبين.</a:t>
            </a:r>
          </a:p>
          <a:p>
            <a:pPr algn="justLow"/>
            <a:r>
              <a:rPr lang="ar-IQ" dirty="0" smtClean="0"/>
              <a:t>2. تحديد مستويات الخزين كالحد الاعلى والادنى ومستوى اعادة الطلب.</a:t>
            </a:r>
          </a:p>
          <a:p>
            <a:pPr algn="justLow"/>
            <a:r>
              <a:rPr lang="ar-IQ" dirty="0" smtClean="0"/>
              <a:t>3. تحقيق الانتفاع من المساحات </a:t>
            </a:r>
            <a:r>
              <a:rPr lang="ar-IQ" dirty="0" err="1" smtClean="0"/>
              <a:t>المخزنية</a:t>
            </a:r>
            <a:r>
              <a:rPr lang="ar-IQ" dirty="0" smtClean="0"/>
              <a:t> ومعدات التداول الى اقصى حد .</a:t>
            </a:r>
          </a:p>
          <a:p>
            <a:pPr algn="justLow"/>
            <a:r>
              <a:rPr lang="ar-IQ" dirty="0" smtClean="0"/>
              <a:t>4. تحديد البدائل سواء كان للمواد او للتخطط واساليب التعامل مع المواد عديمة الحركة</a:t>
            </a:r>
          </a:p>
          <a:p>
            <a:pPr algn="justLow"/>
            <a:r>
              <a:rPr lang="ar-IQ" dirty="0" smtClean="0"/>
              <a:t>5.توفير احتياجات وسائل الانتاج من مواد الصيانة وكذلك تحديد المواد البديلة</a:t>
            </a:r>
          </a:p>
        </p:txBody>
      </p:sp>
    </p:spTree>
    <p:extLst>
      <p:ext uri="{BB962C8B-B14F-4D97-AF65-F5344CB8AC3E}">
        <p14:creationId xmlns:p14="http://schemas.microsoft.com/office/powerpoint/2010/main" val="2457681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العوامل المؤثرة على خطة الخزين</a:t>
            </a:r>
            <a:endParaRPr lang="ar-IQ" dirty="0"/>
          </a:p>
        </p:txBody>
      </p:sp>
      <p:sp>
        <p:nvSpPr>
          <p:cNvPr id="3" name="عنصر نائب للمحتوى 2"/>
          <p:cNvSpPr>
            <a:spLocks noGrp="1"/>
          </p:cNvSpPr>
          <p:nvPr>
            <p:ph idx="1"/>
          </p:nvPr>
        </p:nvSpPr>
        <p:spPr/>
        <p:txBody>
          <a:bodyPr>
            <a:normAutofit lnSpcReduction="10000"/>
          </a:bodyPr>
          <a:lstStyle/>
          <a:p>
            <a:pPr algn="justLow"/>
            <a:r>
              <a:rPr lang="ar-SA" dirty="0" smtClean="0"/>
              <a:t>هنالك مجموعة عوامل توثر باتجاهين في النشاط منها ما يساهم في نجاح عملية التخطيط ومنها </a:t>
            </a:r>
            <a:r>
              <a:rPr lang="ar-SA" dirty="0" smtClean="0"/>
              <a:t>ما </a:t>
            </a:r>
            <a:r>
              <a:rPr lang="ar-SA" dirty="0" smtClean="0"/>
              <a:t>يؤدي الى فشل العملية وكما يلي :</a:t>
            </a:r>
          </a:p>
          <a:p>
            <a:pPr algn="justLow"/>
            <a:r>
              <a:rPr lang="ar-SA" dirty="0" smtClean="0"/>
              <a:t>1. العوامل التي ترتبط بظروف التوريد: مثل </a:t>
            </a:r>
            <a:r>
              <a:rPr lang="ar-SA" dirty="0" smtClean="0"/>
              <a:t>كطرق </a:t>
            </a:r>
            <a:r>
              <a:rPr lang="ar-SA" dirty="0" smtClean="0"/>
              <a:t>الشراء و طرق التعبئة والتغليف والشحن وغيرها</a:t>
            </a:r>
          </a:p>
          <a:p>
            <a:pPr algn="justLow"/>
            <a:r>
              <a:rPr lang="ar-SA" dirty="0" smtClean="0"/>
              <a:t>2. العوامل التي ترتبط بظروف المنشاة الانتاجية:</a:t>
            </a:r>
          </a:p>
          <a:p>
            <a:pPr algn="justLow"/>
            <a:r>
              <a:rPr lang="ar-SA" dirty="0" smtClean="0"/>
              <a:t>أ. العوامل التي توثر على عملية التخطيط مثل عدم توفر المكان وعدم توفر راس المال الكافي للتطوير والتحديث</a:t>
            </a:r>
          </a:p>
          <a:p>
            <a:pPr algn="justLow"/>
            <a:r>
              <a:rPr lang="ar-SA" dirty="0" smtClean="0"/>
              <a:t>ب. الظروف التي </a:t>
            </a:r>
            <a:r>
              <a:rPr lang="ar-SA" dirty="0" smtClean="0"/>
              <a:t>تؤدي </a:t>
            </a:r>
            <a:r>
              <a:rPr lang="ar-SA" dirty="0" smtClean="0"/>
              <a:t>الى توقف المنشاة عن الانتاج </a:t>
            </a:r>
          </a:p>
          <a:p>
            <a:pPr algn="justLow"/>
            <a:r>
              <a:rPr lang="ar-SA" dirty="0" smtClean="0"/>
              <a:t>3.عوامل ترتبط بالصفات للمواد: مثل خواص المواد ومقدار الاحتياج والفترات الزمنية لشرائها</a:t>
            </a:r>
          </a:p>
          <a:p>
            <a:pPr marL="0" indent="0" algn="justLow">
              <a:buNone/>
            </a:pPr>
            <a:endParaRPr lang="ar-SA" dirty="0" smtClean="0"/>
          </a:p>
        </p:txBody>
      </p:sp>
    </p:spTree>
    <p:extLst>
      <p:ext uri="{BB962C8B-B14F-4D97-AF65-F5344CB8AC3E}">
        <p14:creationId xmlns:p14="http://schemas.microsoft.com/office/powerpoint/2010/main" val="38775628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229600" cy="5271864"/>
          </a:xfrm>
        </p:spPr>
        <p:txBody>
          <a:bodyPr/>
          <a:lstStyle/>
          <a:p>
            <a:pPr algn="justLow"/>
            <a:r>
              <a:rPr lang="ar-SA" dirty="0" smtClean="0"/>
              <a:t>4. العوامل التي ترتبط بالظروف السياسية والاقتصادية الدولية والمحلية: مثل نقل البضائع بين بلد واخر وعلاقاتها السياسية والاقتصادية بين البلدان او تذبذب العملة او القوانين التي تتعلق بالبلد نفسه.</a:t>
            </a:r>
          </a:p>
          <a:p>
            <a:pPr algn="justLow"/>
            <a:r>
              <a:rPr lang="ar-SA" dirty="0" smtClean="0"/>
              <a:t>5. عوامل ترتبط بالتخطيط نفسه: مثل الملاك المتخصص في هذا المجال , المعلومات والبيانات الضرورية لتقدير الاحتياجات.</a:t>
            </a:r>
            <a:endParaRPr lang="ar-IQ" dirty="0"/>
          </a:p>
        </p:txBody>
      </p:sp>
    </p:spTree>
    <p:extLst>
      <p:ext uri="{BB962C8B-B14F-4D97-AF65-F5344CB8AC3E}">
        <p14:creationId xmlns:p14="http://schemas.microsoft.com/office/powerpoint/2010/main" val="958516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مصادر الحصول على الخزين</a:t>
            </a:r>
            <a:endParaRPr lang="ar-IQ" dirty="0"/>
          </a:p>
        </p:txBody>
      </p:sp>
      <p:sp>
        <p:nvSpPr>
          <p:cNvPr id="3" name="عنصر نائب للمحتوى 2"/>
          <p:cNvSpPr>
            <a:spLocks noGrp="1"/>
          </p:cNvSpPr>
          <p:nvPr>
            <p:ph idx="1"/>
          </p:nvPr>
        </p:nvSpPr>
        <p:spPr/>
        <p:txBody>
          <a:bodyPr/>
          <a:lstStyle/>
          <a:p>
            <a:pPr algn="justLow"/>
            <a:r>
              <a:rPr lang="ar-IQ" dirty="0" smtClean="0"/>
              <a:t>1. الانتاج : ويسمى التجهيز المستمر وهذا بالنسبة للمواد تامة الصنع او نصف مصنعة</a:t>
            </a:r>
          </a:p>
          <a:p>
            <a:pPr algn="justLow"/>
            <a:r>
              <a:rPr lang="ar-IQ" dirty="0" smtClean="0"/>
              <a:t>2. المشتريات: وهي المصدر الرئيسي للمواد </a:t>
            </a:r>
            <a:r>
              <a:rPr lang="ar-IQ" dirty="0" err="1" smtClean="0"/>
              <a:t>المخزنية</a:t>
            </a:r>
            <a:endParaRPr lang="ar-IQ" dirty="0" smtClean="0"/>
          </a:p>
          <a:p>
            <a:pPr algn="justLow"/>
            <a:r>
              <a:rPr lang="ar-IQ" dirty="0" smtClean="0"/>
              <a:t>أ. الخزين التشغيلي: يتضمن المشتريات المعدة لأغراض الاستهلاك لأجل الوصول الى خزين امثل .</a:t>
            </a:r>
          </a:p>
          <a:p>
            <a:pPr algn="justLow"/>
            <a:r>
              <a:rPr lang="ar-IQ" dirty="0" smtClean="0"/>
              <a:t>ب. المشتريات لغرض الاحتياط (الخزين الاستراتيجي): وهي المواد التي تشتري تخزينها كأرصدة للطوارئ.</a:t>
            </a:r>
            <a:endParaRPr lang="ar-IQ" dirty="0"/>
          </a:p>
        </p:txBody>
      </p:sp>
    </p:spTree>
    <p:extLst>
      <p:ext uri="{BB962C8B-B14F-4D97-AF65-F5344CB8AC3E}">
        <p14:creationId xmlns:p14="http://schemas.microsoft.com/office/powerpoint/2010/main" val="37741317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مكان الخزين</a:t>
            </a:r>
            <a:endParaRPr lang="ar-IQ" dirty="0"/>
          </a:p>
        </p:txBody>
      </p:sp>
      <p:sp>
        <p:nvSpPr>
          <p:cNvPr id="3" name="عنصر نائب للمحتوى 2"/>
          <p:cNvSpPr>
            <a:spLocks noGrp="1"/>
          </p:cNvSpPr>
          <p:nvPr>
            <p:ph idx="1"/>
          </p:nvPr>
        </p:nvSpPr>
        <p:spPr/>
        <p:txBody>
          <a:bodyPr/>
          <a:lstStyle/>
          <a:p>
            <a:pPr algn="justLow"/>
            <a:r>
              <a:rPr lang="ar-IQ" dirty="0" smtClean="0"/>
              <a:t>يشمل هذا المجال تحديد الاماكن المناسبة للمخازن سواء مركزية او غير مركزية . والهدف من التخطيط في مجال تحقيق الاقتصاد في التكاليف المترتبة على البناء والتصميم الداخلي للمخزن من اجل السهولة في انسياب المواد.</a:t>
            </a:r>
            <a:endParaRPr lang="ar-IQ" dirty="0"/>
          </a:p>
        </p:txBody>
      </p:sp>
    </p:spTree>
    <p:extLst>
      <p:ext uri="{BB962C8B-B14F-4D97-AF65-F5344CB8AC3E}">
        <p14:creationId xmlns:p14="http://schemas.microsoft.com/office/powerpoint/2010/main" val="4005468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2924944"/>
            <a:ext cx="7851648" cy="1828800"/>
          </a:xfrm>
        </p:spPr>
        <p:txBody>
          <a:bodyPr>
            <a:normAutofit/>
          </a:bodyPr>
          <a:lstStyle/>
          <a:p>
            <a:pPr algn="l"/>
            <a:r>
              <a:rPr lang="ar-SA" sz="6600" dirty="0" smtClean="0"/>
              <a:t>شُكراً لاستماعكم</a:t>
            </a:r>
            <a:endParaRPr lang="ar-IQ" sz="6600" dirty="0"/>
          </a:p>
        </p:txBody>
      </p:sp>
    </p:spTree>
    <p:extLst>
      <p:ext uri="{BB962C8B-B14F-4D97-AF65-F5344CB8AC3E}">
        <p14:creationId xmlns:p14="http://schemas.microsoft.com/office/powerpoint/2010/main" val="1556006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علاقة المخازن بالأقسام الاخرى</a:t>
            </a:r>
            <a:endParaRPr lang="ar-IQ" dirty="0"/>
          </a:p>
        </p:txBody>
      </p:sp>
      <p:sp>
        <p:nvSpPr>
          <p:cNvPr id="3" name="عنصر نائب للمحتوى 2"/>
          <p:cNvSpPr>
            <a:spLocks noGrp="1"/>
          </p:cNvSpPr>
          <p:nvPr>
            <p:ph idx="1"/>
          </p:nvPr>
        </p:nvSpPr>
        <p:spPr/>
        <p:txBody>
          <a:bodyPr/>
          <a:lstStyle/>
          <a:p>
            <a:pPr algn="just"/>
            <a:r>
              <a:rPr lang="ar-SA" dirty="0" smtClean="0"/>
              <a:t>تتضح علاقة تخطيط الخزين بالتخطيط لأقسام المنشأة المختلفة من خلال العلاقة التي تربط ما ذكر بخمسة اقسام رئيسة في المنشاة وهم (</a:t>
            </a:r>
            <a:r>
              <a:rPr lang="ar-SA" dirty="0" smtClean="0">
                <a:solidFill>
                  <a:srgbClr val="FF0000"/>
                </a:solidFill>
              </a:rPr>
              <a:t>الانتاج, الصيانة, المشتريات, البيعات, الحسابات</a:t>
            </a:r>
            <a:r>
              <a:rPr lang="ar-SA" dirty="0" smtClean="0"/>
              <a:t>) مع العلم انه نشاط المخازن يرتبط بكافة مفاصل المنشاة بعلاقة تعتمد على حجم الانتاج وتقديم الخدمة .</a:t>
            </a:r>
          </a:p>
          <a:p>
            <a:pPr algn="just"/>
            <a:endParaRPr lang="ar-SA" dirty="0"/>
          </a:p>
          <a:p>
            <a:pPr marL="0" indent="0" algn="just">
              <a:buNone/>
            </a:pPr>
            <a:endParaRPr lang="ar-SA" dirty="0" smtClean="0"/>
          </a:p>
          <a:p>
            <a:pPr algn="just"/>
            <a:r>
              <a:rPr lang="ar-SA" dirty="0" smtClean="0">
                <a:solidFill>
                  <a:srgbClr val="0070C0"/>
                </a:solidFill>
              </a:rPr>
              <a:t>لكي تؤدي ادارة المخازن واجباتها بنجاح يجب ان يكون هنالك تعاون مشترك مع الاقسام الاخرى </a:t>
            </a:r>
            <a:endParaRPr lang="ar-IQ" dirty="0">
              <a:solidFill>
                <a:srgbClr val="0070C0"/>
              </a:solidFill>
            </a:endParaRPr>
          </a:p>
        </p:txBody>
      </p:sp>
    </p:spTree>
    <p:extLst>
      <p:ext uri="{BB962C8B-B14F-4D97-AF65-F5344CB8AC3E}">
        <p14:creationId xmlns:p14="http://schemas.microsoft.com/office/powerpoint/2010/main" val="10659320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قسم الانتاج</a:t>
            </a:r>
            <a:endParaRPr lang="ar-IQ" dirty="0"/>
          </a:p>
        </p:txBody>
      </p:sp>
      <p:sp>
        <p:nvSpPr>
          <p:cNvPr id="3" name="عنصر نائب للمحتوى 2"/>
          <p:cNvSpPr>
            <a:spLocks noGrp="1"/>
          </p:cNvSpPr>
          <p:nvPr>
            <p:ph idx="1"/>
          </p:nvPr>
        </p:nvSpPr>
        <p:spPr/>
        <p:txBody>
          <a:bodyPr/>
          <a:lstStyle/>
          <a:p>
            <a:pPr algn="just"/>
            <a:r>
              <a:rPr lang="ar-SA" dirty="0" smtClean="0"/>
              <a:t>يعتبر هذا القسم المركز الاول في الاهمية بالنسبة للمخازن في المنشاة الانتاجية بصورة خاصة ويعتبر هو المحرك الرئيسي للمخازن , لذلك يجب ان تكون الخدمات المقدمة لهذا القسم بصورة جيدة وبكل الظروف لتأكيد العلاقة القوية بينهما </a:t>
            </a:r>
          </a:p>
          <a:p>
            <a:pPr algn="just"/>
            <a:endParaRPr lang="ar-SA" dirty="0">
              <a:solidFill>
                <a:srgbClr val="0070C0"/>
              </a:solidFill>
            </a:endParaRPr>
          </a:p>
          <a:p>
            <a:pPr algn="just"/>
            <a:r>
              <a:rPr lang="ar-SA" dirty="0" smtClean="0">
                <a:solidFill>
                  <a:srgbClr val="0070C0"/>
                </a:solidFill>
              </a:rPr>
              <a:t>في هذا </a:t>
            </a:r>
            <a:r>
              <a:rPr lang="ar-SA" dirty="0" smtClean="0">
                <a:solidFill>
                  <a:srgbClr val="0070C0"/>
                </a:solidFill>
              </a:rPr>
              <a:t>القسم جزئيين من المخازن وهي مخازن خاصة في المواد الاولية للإنتاج, ومخازن خاصة للمواد الاحتياطية لإتمام العمليات الإنتاجية ويمكن تسميتها بمخازن الاستدامة.</a:t>
            </a:r>
            <a:endParaRPr lang="ar-IQ" dirty="0">
              <a:solidFill>
                <a:srgbClr val="0070C0"/>
              </a:solidFill>
            </a:endParaRPr>
          </a:p>
        </p:txBody>
      </p:sp>
    </p:spTree>
    <p:extLst>
      <p:ext uri="{BB962C8B-B14F-4D97-AF65-F5344CB8AC3E}">
        <p14:creationId xmlns:p14="http://schemas.microsoft.com/office/powerpoint/2010/main" val="2795410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قسم المبيعات</a:t>
            </a:r>
            <a:endParaRPr lang="ar-IQ" dirty="0"/>
          </a:p>
        </p:txBody>
      </p:sp>
      <p:sp>
        <p:nvSpPr>
          <p:cNvPr id="3" name="عنصر نائب للمحتوى 2"/>
          <p:cNvSpPr>
            <a:spLocks noGrp="1"/>
          </p:cNvSpPr>
          <p:nvPr>
            <p:ph idx="1"/>
          </p:nvPr>
        </p:nvSpPr>
        <p:spPr/>
        <p:txBody>
          <a:bodyPr/>
          <a:lstStyle/>
          <a:p>
            <a:pPr algn="just"/>
            <a:r>
              <a:rPr lang="ar-SA" dirty="0" smtClean="0"/>
              <a:t>مهمة هذا القسم هو تحديد </a:t>
            </a:r>
            <a:r>
              <a:rPr lang="ar-SA" dirty="0" smtClean="0"/>
              <a:t>حركة </a:t>
            </a:r>
            <a:r>
              <a:rPr lang="ar-SA" dirty="0" smtClean="0"/>
              <a:t>المبيعات بالفترات القادمة المستقبلية , أي بمعنى التوقع </a:t>
            </a:r>
            <a:r>
              <a:rPr lang="ar-SA" dirty="0" smtClean="0"/>
              <a:t>الى </a:t>
            </a:r>
            <a:r>
              <a:rPr lang="ar-SA" dirty="0" smtClean="0"/>
              <a:t>ما سيتم </a:t>
            </a:r>
            <a:r>
              <a:rPr lang="ar-SA" dirty="0" smtClean="0"/>
              <a:t>بيعه </a:t>
            </a:r>
            <a:r>
              <a:rPr lang="ar-SA" dirty="0" smtClean="0"/>
              <a:t>في المستقبل , وبذلك يمكن تحديد الكميات المطلوبة من المنتجات </a:t>
            </a:r>
            <a:r>
              <a:rPr lang="ar-SA" dirty="0" smtClean="0"/>
              <a:t>الجاهزة </a:t>
            </a:r>
            <a:r>
              <a:rPr lang="ar-SA" dirty="0" smtClean="0"/>
              <a:t>والتي يجب على المخازن تهيئتها في الوقت المناسب.</a:t>
            </a:r>
          </a:p>
          <a:p>
            <a:pPr algn="just"/>
            <a:endParaRPr lang="ar-SA" dirty="0"/>
          </a:p>
          <a:p>
            <a:pPr algn="just"/>
            <a:r>
              <a:rPr lang="ar-SA" dirty="0" smtClean="0">
                <a:solidFill>
                  <a:srgbClr val="0070C0"/>
                </a:solidFill>
              </a:rPr>
              <a:t>وبهذا يجب عمل مخطط لدى المخازن من مواد تامة الصنع او مواد جاهزة للتسويق </a:t>
            </a:r>
            <a:r>
              <a:rPr lang="ar-SA" dirty="0" smtClean="0">
                <a:solidFill>
                  <a:srgbClr val="0070C0"/>
                </a:solidFill>
              </a:rPr>
              <a:t>والبيع, </a:t>
            </a:r>
            <a:r>
              <a:rPr lang="ar-SA" dirty="0" smtClean="0">
                <a:solidFill>
                  <a:srgbClr val="0070C0"/>
                </a:solidFill>
              </a:rPr>
              <a:t>وبذلك </a:t>
            </a:r>
            <a:r>
              <a:rPr lang="ar-SA" dirty="0" smtClean="0">
                <a:solidFill>
                  <a:srgbClr val="0070C0"/>
                </a:solidFill>
              </a:rPr>
              <a:t>يحتاج </a:t>
            </a:r>
            <a:r>
              <a:rPr lang="ar-SA" dirty="0" smtClean="0">
                <a:solidFill>
                  <a:srgbClr val="0070C0"/>
                </a:solidFill>
              </a:rPr>
              <a:t>قسم المبيعات كافة البيانات الخاصة </a:t>
            </a:r>
            <a:r>
              <a:rPr lang="ar-SA" dirty="0" smtClean="0">
                <a:solidFill>
                  <a:srgbClr val="0070C0"/>
                </a:solidFill>
              </a:rPr>
              <a:t>بالمخازن.</a:t>
            </a:r>
            <a:endParaRPr lang="ar-IQ" dirty="0">
              <a:solidFill>
                <a:srgbClr val="0070C0"/>
              </a:solidFill>
            </a:endParaRPr>
          </a:p>
        </p:txBody>
      </p:sp>
    </p:spTree>
    <p:extLst>
      <p:ext uri="{BB962C8B-B14F-4D97-AF65-F5344CB8AC3E}">
        <p14:creationId xmlns:p14="http://schemas.microsoft.com/office/powerpoint/2010/main" val="24781060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قسم الصيانة</a:t>
            </a:r>
            <a:endParaRPr lang="ar-IQ" dirty="0"/>
          </a:p>
        </p:txBody>
      </p:sp>
      <p:sp>
        <p:nvSpPr>
          <p:cNvPr id="3" name="عنصر نائب للمحتوى 2"/>
          <p:cNvSpPr>
            <a:spLocks noGrp="1"/>
          </p:cNvSpPr>
          <p:nvPr>
            <p:ph idx="1"/>
          </p:nvPr>
        </p:nvSpPr>
        <p:spPr/>
        <p:txBody>
          <a:bodyPr/>
          <a:lstStyle/>
          <a:p>
            <a:pPr algn="just"/>
            <a:r>
              <a:rPr lang="ar-SA" dirty="0" smtClean="0"/>
              <a:t>يقوم قسم المخازن بتقديم كافة الخدمات الخاصة في قسم الصيانة وذلك لاحتفاظه بالمواد وقطع الغيار للمعدات , والاستعداد لصرف هذه المواد حين الاحتياج لها .</a:t>
            </a:r>
          </a:p>
          <a:p>
            <a:endParaRPr lang="ar-SA" dirty="0"/>
          </a:p>
          <a:p>
            <a:pPr marL="0" indent="0">
              <a:buNone/>
            </a:pPr>
            <a:endParaRPr lang="ar-SA" dirty="0" smtClean="0"/>
          </a:p>
        </p:txBody>
      </p:sp>
    </p:spTree>
    <p:extLst>
      <p:ext uri="{BB962C8B-B14F-4D97-AF65-F5344CB8AC3E}">
        <p14:creationId xmlns:p14="http://schemas.microsoft.com/office/powerpoint/2010/main" val="5311986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قسم المشتريات</a:t>
            </a:r>
            <a:endParaRPr lang="ar-IQ" dirty="0"/>
          </a:p>
        </p:txBody>
      </p:sp>
      <p:sp>
        <p:nvSpPr>
          <p:cNvPr id="3" name="عنصر نائب للمحتوى 2"/>
          <p:cNvSpPr>
            <a:spLocks noGrp="1"/>
          </p:cNvSpPr>
          <p:nvPr>
            <p:ph idx="1"/>
          </p:nvPr>
        </p:nvSpPr>
        <p:spPr/>
        <p:txBody>
          <a:bodyPr>
            <a:normAutofit/>
          </a:bodyPr>
          <a:lstStyle/>
          <a:p>
            <a:pPr algn="just"/>
            <a:r>
              <a:rPr lang="ar-SA" dirty="0" smtClean="0"/>
              <a:t>يعتر قسم المشتريات جزء كبير من المخزون عند التجهيز لا نه </a:t>
            </a:r>
            <a:r>
              <a:rPr lang="ar-SA" dirty="0" smtClean="0">
                <a:solidFill>
                  <a:srgbClr val="0070C0"/>
                </a:solidFill>
              </a:rPr>
              <a:t>عند التجهيز ينخفض المخزون ويرتفع عند وصول وجبة جديدة من المشتريات .</a:t>
            </a:r>
            <a:endParaRPr lang="ar-SA" dirty="0" smtClean="0"/>
          </a:p>
          <a:p>
            <a:pPr algn="just"/>
            <a:r>
              <a:rPr lang="ar-SA" dirty="0" smtClean="0"/>
              <a:t>ابرز النقاط لعلاقة المشتريات بالمخزون</a:t>
            </a:r>
          </a:p>
          <a:p>
            <a:pPr algn="just"/>
            <a:r>
              <a:rPr lang="ar-SA" dirty="0" smtClean="0"/>
              <a:t>1.تعتمد خطط الشراء بشكل او بأخر على المعلومات التي تتوفر من المخازن والقسمات يحاولان على الابقاء عند الحد الادنى للخزين.</a:t>
            </a:r>
          </a:p>
          <a:p>
            <a:pPr algn="just"/>
            <a:r>
              <a:rPr lang="ar-SA" dirty="0" smtClean="0"/>
              <a:t>2.تتعرض المواد </a:t>
            </a:r>
            <a:r>
              <a:rPr lang="ar-SA" dirty="0" err="1" smtClean="0"/>
              <a:t>المخزنية</a:t>
            </a:r>
            <a:r>
              <a:rPr lang="ar-SA" dirty="0" smtClean="0"/>
              <a:t> للتلف والنفاذ ويمكن حل ذلك من خلال ايجاد نظام جيد للصرف,</a:t>
            </a:r>
            <a:r>
              <a:rPr lang="ar-SA" dirty="0" smtClean="0">
                <a:solidFill>
                  <a:srgbClr val="00B050"/>
                </a:solidFill>
              </a:rPr>
              <a:t> كما تفقد بعض المواد قيمتها عند طول فترة التخزين وظهور مواد جديدة لذلك يجب التنسيق.</a:t>
            </a:r>
          </a:p>
          <a:p>
            <a:pPr algn="just"/>
            <a:r>
              <a:rPr lang="ar-SA" dirty="0" smtClean="0"/>
              <a:t>3.يتم التعاون بين المشتريات والمخازن للاستفادة من تقلبات الاسعار بتأجيل او تقليل كميات الشراء مع توقع ارتفاع او انخفاض الاسعار.</a:t>
            </a:r>
          </a:p>
          <a:p>
            <a:pPr marL="0" indent="0">
              <a:buNone/>
            </a:pPr>
            <a:endParaRPr lang="ar-IQ" dirty="0"/>
          </a:p>
        </p:txBody>
      </p:sp>
    </p:spTree>
    <p:extLst>
      <p:ext uri="{BB962C8B-B14F-4D97-AF65-F5344CB8AC3E}">
        <p14:creationId xmlns:p14="http://schemas.microsoft.com/office/powerpoint/2010/main" val="8651861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الحسابات</a:t>
            </a:r>
            <a:endParaRPr lang="ar-IQ" dirty="0"/>
          </a:p>
        </p:txBody>
      </p:sp>
      <p:sp>
        <p:nvSpPr>
          <p:cNvPr id="3" name="عنصر نائب للمحتوى 2"/>
          <p:cNvSpPr>
            <a:spLocks noGrp="1"/>
          </p:cNvSpPr>
          <p:nvPr>
            <p:ph idx="1"/>
          </p:nvPr>
        </p:nvSpPr>
        <p:spPr/>
        <p:txBody>
          <a:bodyPr/>
          <a:lstStyle/>
          <a:p>
            <a:r>
              <a:rPr lang="ar-SA" dirty="0" smtClean="0"/>
              <a:t>في نظم الحسابات يجب ان يثبت كل اجراء داخل المخازن بقيود محاسبية وذلك لا ثبات ما موجود داخل المخزن وبالمقارنة </a:t>
            </a:r>
            <a:r>
              <a:rPr lang="ar-SA" smtClean="0"/>
              <a:t>مع ما موجود فعلاً. </a:t>
            </a:r>
            <a:endParaRPr lang="ar-IQ" dirty="0"/>
          </a:p>
        </p:txBody>
      </p:sp>
    </p:spTree>
    <p:extLst>
      <p:ext uri="{BB962C8B-B14F-4D97-AF65-F5344CB8AC3E}">
        <p14:creationId xmlns:p14="http://schemas.microsoft.com/office/powerpoint/2010/main" val="1549481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مفهوم التخطيط العلمي للخزين</a:t>
            </a:r>
            <a:endParaRPr lang="ar-IQ" dirty="0"/>
          </a:p>
        </p:txBody>
      </p:sp>
      <p:sp>
        <p:nvSpPr>
          <p:cNvPr id="3" name="عنصر نائب للمحتوى 2"/>
          <p:cNvSpPr>
            <a:spLocks noGrp="1"/>
          </p:cNvSpPr>
          <p:nvPr>
            <p:ph idx="1"/>
          </p:nvPr>
        </p:nvSpPr>
        <p:spPr/>
        <p:txBody>
          <a:bodyPr/>
          <a:lstStyle/>
          <a:p>
            <a:pPr algn="justLow"/>
            <a:r>
              <a:rPr lang="ar-SA" dirty="0" smtClean="0"/>
              <a:t>هنالك مجموعة من التعاريف منها : عملية الاختيار من بين البدائل التي تحقق اهداف المنشاة وسياستها والاجراءات والبرامج الموضوعية .. وهنا يعتبر التخطيط وسيلة لاتخاذ القرارات مستقبلاً</a:t>
            </a:r>
          </a:p>
          <a:p>
            <a:pPr marL="0" indent="0" algn="justLow">
              <a:buNone/>
            </a:pPr>
            <a:endParaRPr lang="ar-SA" dirty="0" smtClean="0"/>
          </a:p>
          <a:p>
            <a:pPr algn="justLow"/>
            <a:r>
              <a:rPr lang="ar-SA" dirty="0" smtClean="0"/>
              <a:t>ايضاً عرف انه عملية وضع الاهداف واعداد التنظيمات اللازمة لتحقيقها حيث توضع الاهداف بصورة خطط طويلة او قصيرة الاجل بالنسبة للمنشأة ولكل قسم من اقسامها.</a:t>
            </a:r>
          </a:p>
          <a:p>
            <a:pPr algn="justLow"/>
            <a:endParaRPr lang="ar-SA" dirty="0" smtClean="0"/>
          </a:p>
          <a:p>
            <a:pPr algn="justLow"/>
            <a:r>
              <a:rPr lang="ar-SA" dirty="0" smtClean="0"/>
              <a:t>ويمكن تعريف التخطيط للتخزين بانه التفكير العلمي بكافة نشاطات المخازن للوصول الى البدائل واختيار الافضل منها.</a:t>
            </a:r>
            <a:endParaRPr lang="ar-IQ" dirty="0"/>
          </a:p>
        </p:txBody>
      </p:sp>
    </p:spTree>
    <p:extLst>
      <p:ext uri="{BB962C8B-B14F-4D97-AF65-F5344CB8AC3E}">
        <p14:creationId xmlns:p14="http://schemas.microsoft.com/office/powerpoint/2010/main" val="883443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559896"/>
          </a:xfrm>
        </p:spPr>
        <p:txBody>
          <a:bodyPr/>
          <a:lstStyle/>
          <a:p>
            <a:pPr algn="just"/>
            <a:r>
              <a:rPr lang="ar-SA" dirty="0" smtClean="0"/>
              <a:t>ان تخطيط الخزين العلمي يهدف الى خدمة العمليات الانتاجية من خلال العمل على توفير المواد الاولية بالنوعية والكمية المطلوبة التي تسهم في سير العمليات الانتاجية وكذلك يخدم كافة الاقسام كما ذكر سابقاً</a:t>
            </a:r>
          </a:p>
          <a:p>
            <a:pPr algn="just"/>
            <a:endParaRPr lang="ar-SA" dirty="0"/>
          </a:p>
          <a:p>
            <a:pPr algn="just"/>
            <a:r>
              <a:rPr lang="ar-SA" dirty="0" smtClean="0"/>
              <a:t>ولتحقيق وجود المواد بالنوعية والكمية المطلوبتين وكذلك بالوقت والزمان المناسبين يتم تخطيط </a:t>
            </a:r>
            <a:r>
              <a:rPr lang="ar-SA" dirty="0" smtClean="0"/>
              <a:t>الخزين, </a:t>
            </a:r>
            <a:r>
              <a:rPr lang="ar-SA" dirty="0" smtClean="0"/>
              <a:t>ويكون هذا التخطيط سهلاً بالنسبة للنوعية والمكان وذلك لسهولة الاجراءات المتبعة بشأنها والظروف المؤثرة عليها على العكس مما هو عليه في حالة </a:t>
            </a:r>
            <a:r>
              <a:rPr lang="ar-SA" dirty="0" smtClean="0">
                <a:solidFill>
                  <a:srgbClr val="FF0000"/>
                </a:solidFill>
              </a:rPr>
              <a:t>الكمية والوقت </a:t>
            </a:r>
            <a:r>
              <a:rPr lang="ar-SA" dirty="0" smtClean="0"/>
              <a:t>حيث يتأثران بعوامل كثيرة ومتداخلة يصعب تحديدها بدقة لهذا يعتبران العمود الفقري لخطة الخزين</a:t>
            </a:r>
          </a:p>
        </p:txBody>
      </p:sp>
    </p:spTree>
    <p:extLst>
      <p:ext uri="{BB962C8B-B14F-4D97-AF65-F5344CB8AC3E}">
        <p14:creationId xmlns:p14="http://schemas.microsoft.com/office/powerpoint/2010/main" val="29184373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208</TotalTime>
  <Words>898</Words>
  <Application>Microsoft Office PowerPoint</Application>
  <PresentationFormat>عرض على الشاشة (3:4)‏</PresentationFormat>
  <Paragraphs>65</Paragraphs>
  <Slides>16</Slides>
  <Notes>0</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تدفق</vt:lpstr>
      <vt:lpstr>تخطيط ورقابة الخزين</vt:lpstr>
      <vt:lpstr>علاقة المخازن بالأقسام الاخرى</vt:lpstr>
      <vt:lpstr>قسم الانتاج</vt:lpstr>
      <vt:lpstr>قسم المبيعات</vt:lpstr>
      <vt:lpstr>قسم الصيانة</vt:lpstr>
      <vt:lpstr>قسم المشتريات</vt:lpstr>
      <vt:lpstr>الحسابات</vt:lpstr>
      <vt:lpstr>مفهوم التخطيط العلمي للخزين</vt:lpstr>
      <vt:lpstr>عرض تقديمي في PowerPoint</vt:lpstr>
      <vt:lpstr>عند التخطيط للعمليات المخزنية هنالك خطوات هامة يجب اتباعها</vt:lpstr>
      <vt:lpstr>اهداف وفوائد تخطيط الخزين</vt:lpstr>
      <vt:lpstr>العوامل المؤثرة على خطة الخزين</vt:lpstr>
      <vt:lpstr>عرض تقديمي في PowerPoint</vt:lpstr>
      <vt:lpstr>مصادر الحصول على الخزين</vt:lpstr>
      <vt:lpstr>مكان الخزين</vt:lpstr>
      <vt:lpstr>شُكراً لاستماعكم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تخطيط ورقابة الخزين</dc:title>
  <dc:creator>Apple</dc:creator>
  <cp:lastModifiedBy>Apple</cp:lastModifiedBy>
  <cp:revision>21</cp:revision>
  <dcterms:created xsi:type="dcterms:W3CDTF">2018-10-13T18:34:40Z</dcterms:created>
  <dcterms:modified xsi:type="dcterms:W3CDTF">2018-10-15T19:32:23Z</dcterms:modified>
</cp:coreProperties>
</file>