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3" d="100"/>
          <a:sy n="63" d="100"/>
        </p:scale>
        <p:origin x="-151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E849A0-FE63-4CDB-B378-E8CE4AAF73F5}" type="doc">
      <dgm:prSet loTypeId="urn:microsoft.com/office/officeart/2005/8/layout/process4" loCatId="list" qsTypeId="urn:microsoft.com/office/officeart/2005/8/quickstyle/simple1" qsCatId="simple" csTypeId="urn:microsoft.com/office/officeart/2005/8/colors/accent1_2" csCatId="accent1" phldr="1"/>
      <dgm:spPr/>
    </dgm:pt>
    <dgm:pt modelId="{7E1F83D9-EE4C-41E5-BAE1-2E7430EE762C}">
      <dgm:prSet phldrT="[نص]"/>
      <dgm:spPr/>
      <dgm:t>
        <a:bodyPr/>
        <a:lstStyle/>
        <a:p>
          <a:pPr rtl="1"/>
          <a:r>
            <a:rPr lang="ar-SA" dirty="0" smtClean="0"/>
            <a:t>المدة المحصورة بين تسليم المجهز واشعار قبور المستورد</a:t>
          </a:r>
          <a:endParaRPr lang="ar-IQ" dirty="0"/>
        </a:p>
      </dgm:t>
    </dgm:pt>
    <dgm:pt modelId="{E6BC2888-9879-441E-9234-D7395334423C}" type="parTrans" cxnId="{70FD5AD9-7436-4AC5-AD1A-96E2DB18C5B6}">
      <dgm:prSet/>
      <dgm:spPr/>
      <dgm:t>
        <a:bodyPr/>
        <a:lstStyle/>
        <a:p>
          <a:pPr rtl="1"/>
          <a:endParaRPr lang="ar-IQ"/>
        </a:p>
      </dgm:t>
    </dgm:pt>
    <dgm:pt modelId="{F890560E-1872-4BBD-9315-0527912D7C0D}" type="sibTrans" cxnId="{70FD5AD9-7436-4AC5-AD1A-96E2DB18C5B6}">
      <dgm:prSet/>
      <dgm:spPr/>
      <dgm:t>
        <a:bodyPr/>
        <a:lstStyle/>
        <a:p>
          <a:pPr rtl="1"/>
          <a:endParaRPr lang="ar-IQ"/>
        </a:p>
      </dgm:t>
    </dgm:pt>
    <dgm:pt modelId="{0DE9D7C7-886C-47E1-9EC2-05A2CA2DBB0B}">
      <dgm:prSet phldrT="[نص]"/>
      <dgm:spPr/>
      <dgm:t>
        <a:bodyPr/>
        <a:lstStyle/>
        <a:p>
          <a:pPr rtl="1"/>
          <a:r>
            <a:rPr lang="ar-SA" dirty="0" smtClean="0"/>
            <a:t>مرحلة المراسلات الخارجية بين قسم المشتريات وبين المجهزين</a:t>
          </a:r>
          <a:endParaRPr lang="ar-IQ" dirty="0"/>
        </a:p>
      </dgm:t>
    </dgm:pt>
    <dgm:pt modelId="{1ADE0864-A0C9-4136-9F32-9D3B938F8730}" type="parTrans" cxnId="{81867AC6-564C-4AE0-B21D-D21CE56654CF}">
      <dgm:prSet/>
      <dgm:spPr/>
      <dgm:t>
        <a:bodyPr/>
        <a:lstStyle/>
        <a:p>
          <a:pPr rtl="1"/>
          <a:endParaRPr lang="ar-IQ"/>
        </a:p>
      </dgm:t>
    </dgm:pt>
    <dgm:pt modelId="{0B7C1F6F-947D-479B-9304-7B2D19C307E5}" type="sibTrans" cxnId="{81867AC6-564C-4AE0-B21D-D21CE56654CF}">
      <dgm:prSet/>
      <dgm:spPr/>
      <dgm:t>
        <a:bodyPr/>
        <a:lstStyle/>
        <a:p>
          <a:pPr rtl="1"/>
          <a:endParaRPr lang="ar-IQ"/>
        </a:p>
      </dgm:t>
    </dgm:pt>
    <dgm:pt modelId="{96CD985B-A5C9-4F56-864D-4FD728C16B14}">
      <dgm:prSet phldrT="[نص]"/>
      <dgm:spPr/>
      <dgm:t>
        <a:bodyPr/>
        <a:lstStyle/>
        <a:p>
          <a:pPr rtl="1"/>
          <a:r>
            <a:rPr lang="ar-SA" dirty="0" smtClean="0"/>
            <a:t>مدة الفحص واجراءات التامين واصدار الكشوفات</a:t>
          </a:r>
          <a:endParaRPr lang="ar-IQ" dirty="0"/>
        </a:p>
      </dgm:t>
    </dgm:pt>
    <dgm:pt modelId="{D75C7877-952A-4BCF-85A1-58F453FA7C3B}" type="parTrans" cxnId="{BF9A98BB-999F-4EE8-BDA9-35294673C034}">
      <dgm:prSet/>
      <dgm:spPr/>
      <dgm:t>
        <a:bodyPr/>
        <a:lstStyle/>
        <a:p>
          <a:pPr rtl="1"/>
          <a:endParaRPr lang="ar-IQ"/>
        </a:p>
      </dgm:t>
    </dgm:pt>
    <dgm:pt modelId="{75EACCF9-906A-46A0-AD1F-C2873753BA63}" type="sibTrans" cxnId="{BF9A98BB-999F-4EE8-BDA9-35294673C034}">
      <dgm:prSet/>
      <dgm:spPr/>
      <dgm:t>
        <a:bodyPr/>
        <a:lstStyle/>
        <a:p>
          <a:pPr rtl="1"/>
          <a:endParaRPr lang="ar-IQ"/>
        </a:p>
      </dgm:t>
    </dgm:pt>
    <dgm:pt modelId="{BE1A3DB6-59E1-4ABB-97E5-B7DCF15A131E}">
      <dgm:prSet/>
      <dgm:spPr/>
      <dgm:t>
        <a:bodyPr/>
        <a:lstStyle/>
        <a:p>
          <a:pPr rtl="1"/>
          <a:r>
            <a:rPr lang="ar-SA" dirty="0" smtClean="0"/>
            <a:t>مدة الاجراءات </a:t>
          </a:r>
          <a:r>
            <a:rPr lang="ar-SA" dirty="0" err="1" smtClean="0"/>
            <a:t>الكمركية</a:t>
          </a:r>
          <a:endParaRPr lang="ar-IQ" dirty="0"/>
        </a:p>
      </dgm:t>
    </dgm:pt>
    <dgm:pt modelId="{9CD80BBE-5929-4CE0-AC8C-ADF01B4E492F}" type="parTrans" cxnId="{5BBC2A66-1C48-490D-874E-85A612AA2110}">
      <dgm:prSet/>
      <dgm:spPr/>
      <dgm:t>
        <a:bodyPr/>
        <a:lstStyle/>
        <a:p>
          <a:pPr rtl="1"/>
          <a:endParaRPr lang="ar-IQ"/>
        </a:p>
      </dgm:t>
    </dgm:pt>
    <dgm:pt modelId="{7BC4A7B0-E608-4026-8F7B-D01EAD948FA6}" type="sibTrans" cxnId="{5BBC2A66-1C48-490D-874E-85A612AA2110}">
      <dgm:prSet/>
      <dgm:spPr/>
      <dgm:t>
        <a:bodyPr/>
        <a:lstStyle/>
        <a:p>
          <a:pPr rtl="1"/>
          <a:endParaRPr lang="ar-IQ"/>
        </a:p>
      </dgm:t>
    </dgm:pt>
    <dgm:pt modelId="{E2455966-105F-484B-B569-B0FB93A98246}">
      <dgm:prSet/>
      <dgm:spPr/>
      <dgm:t>
        <a:bodyPr/>
        <a:lstStyle/>
        <a:p>
          <a:pPr rtl="1"/>
          <a:r>
            <a:rPr lang="ar-SA" dirty="0" smtClean="0"/>
            <a:t>مرحلة اجراءات تقديم طلب الشراء من ادارة المواد الى الجهات المعنية</a:t>
          </a:r>
          <a:endParaRPr lang="ar-IQ" dirty="0"/>
        </a:p>
      </dgm:t>
    </dgm:pt>
    <dgm:pt modelId="{D538F913-7C98-449B-9E1D-C8E53BEE43B0}" type="parTrans" cxnId="{1AE5C5EF-D9B3-4AFC-A7D1-0364331A365E}">
      <dgm:prSet/>
      <dgm:spPr/>
      <dgm:t>
        <a:bodyPr/>
        <a:lstStyle/>
        <a:p>
          <a:pPr rtl="1"/>
          <a:endParaRPr lang="ar-IQ"/>
        </a:p>
      </dgm:t>
    </dgm:pt>
    <dgm:pt modelId="{5C253D4A-CFEB-4A5C-99FF-ED17FDB73488}" type="sibTrans" cxnId="{1AE5C5EF-D9B3-4AFC-A7D1-0364331A365E}">
      <dgm:prSet/>
      <dgm:spPr/>
      <dgm:t>
        <a:bodyPr/>
        <a:lstStyle/>
        <a:p>
          <a:pPr rtl="1"/>
          <a:endParaRPr lang="ar-IQ"/>
        </a:p>
      </dgm:t>
    </dgm:pt>
    <dgm:pt modelId="{0E77A0C3-095A-4F7C-AF30-850AC334FB80}">
      <dgm:prSet/>
      <dgm:spPr/>
      <dgm:t>
        <a:bodyPr/>
        <a:lstStyle/>
        <a:p>
          <a:pPr rtl="1"/>
          <a:r>
            <a:rPr lang="ar-SA" dirty="0" smtClean="0"/>
            <a:t>مرحلة دراسة العروض التجارية وتحليلها والحصول على الموافقة النهائية</a:t>
          </a:r>
          <a:endParaRPr lang="ar-IQ" dirty="0"/>
        </a:p>
      </dgm:t>
    </dgm:pt>
    <dgm:pt modelId="{041C87BA-33D5-4DD1-BE1E-C5280BCB5A29}" type="parTrans" cxnId="{224E99D9-73EC-486B-978F-5296B377D638}">
      <dgm:prSet/>
      <dgm:spPr/>
      <dgm:t>
        <a:bodyPr/>
        <a:lstStyle/>
        <a:p>
          <a:pPr rtl="1"/>
          <a:endParaRPr lang="ar-IQ"/>
        </a:p>
      </dgm:t>
    </dgm:pt>
    <dgm:pt modelId="{3FEBC961-9878-445A-9082-BFF40BC12C0C}" type="sibTrans" cxnId="{224E99D9-73EC-486B-978F-5296B377D638}">
      <dgm:prSet/>
      <dgm:spPr/>
      <dgm:t>
        <a:bodyPr/>
        <a:lstStyle/>
        <a:p>
          <a:pPr rtl="1"/>
          <a:endParaRPr lang="ar-IQ"/>
        </a:p>
      </dgm:t>
    </dgm:pt>
    <dgm:pt modelId="{69DE4236-02CC-4473-9965-795CD82C8D54}">
      <dgm:prSet/>
      <dgm:spPr/>
      <dgm:t>
        <a:bodyPr/>
        <a:lstStyle/>
        <a:p>
          <a:pPr rtl="1"/>
          <a:r>
            <a:rPr lang="ar-SA" dirty="0" smtClean="0"/>
            <a:t>مدة الشحن من بلد المجهز الى بلد المستورد</a:t>
          </a:r>
          <a:endParaRPr lang="ar-IQ" dirty="0"/>
        </a:p>
      </dgm:t>
    </dgm:pt>
    <dgm:pt modelId="{D8700ABF-9216-415A-8E98-A0127D34DD8C}" type="parTrans" cxnId="{84D053A0-B69E-4F9A-AEA1-034B26127D69}">
      <dgm:prSet/>
      <dgm:spPr/>
      <dgm:t>
        <a:bodyPr/>
        <a:lstStyle/>
        <a:p>
          <a:pPr rtl="1"/>
          <a:endParaRPr lang="ar-IQ"/>
        </a:p>
      </dgm:t>
    </dgm:pt>
    <dgm:pt modelId="{4D43B703-B50E-491D-8920-9F03BC8A12D7}" type="sibTrans" cxnId="{84D053A0-B69E-4F9A-AEA1-034B26127D69}">
      <dgm:prSet/>
      <dgm:spPr/>
      <dgm:t>
        <a:bodyPr/>
        <a:lstStyle/>
        <a:p>
          <a:pPr rtl="1"/>
          <a:endParaRPr lang="ar-IQ"/>
        </a:p>
      </dgm:t>
    </dgm:pt>
    <dgm:pt modelId="{EC446B5B-7F03-4C73-BFA7-F0333369DFC1}" type="pres">
      <dgm:prSet presAssocID="{D9E849A0-FE63-4CDB-B378-E8CE4AAF73F5}" presName="Name0" presStyleCnt="0">
        <dgm:presLayoutVars>
          <dgm:dir/>
          <dgm:animLvl val="lvl"/>
          <dgm:resizeHandles val="exact"/>
        </dgm:presLayoutVars>
      </dgm:prSet>
      <dgm:spPr/>
    </dgm:pt>
    <dgm:pt modelId="{533B1063-9A26-4725-B68C-E8CD25BC912C}" type="pres">
      <dgm:prSet presAssocID="{96CD985B-A5C9-4F56-864D-4FD728C16B14}" presName="boxAndChildren" presStyleCnt="0"/>
      <dgm:spPr/>
    </dgm:pt>
    <dgm:pt modelId="{9F54C66A-AA62-4730-80A2-FED41AAF813F}" type="pres">
      <dgm:prSet presAssocID="{96CD985B-A5C9-4F56-864D-4FD728C16B14}" presName="parentTextBox" presStyleLbl="node1" presStyleIdx="0" presStyleCnt="7"/>
      <dgm:spPr/>
      <dgm:t>
        <a:bodyPr/>
        <a:lstStyle/>
        <a:p>
          <a:pPr rtl="1"/>
          <a:endParaRPr lang="ar-IQ"/>
        </a:p>
      </dgm:t>
    </dgm:pt>
    <dgm:pt modelId="{F5D0C15C-19FF-44A5-9B1F-F99CAE464CFB}" type="pres">
      <dgm:prSet presAssocID="{7BC4A7B0-E608-4026-8F7B-D01EAD948FA6}" presName="sp" presStyleCnt="0"/>
      <dgm:spPr/>
    </dgm:pt>
    <dgm:pt modelId="{8FD3E3B5-4C68-4F36-ACB7-3D68C4BF5C5F}" type="pres">
      <dgm:prSet presAssocID="{BE1A3DB6-59E1-4ABB-97E5-B7DCF15A131E}" presName="arrowAndChildren" presStyleCnt="0"/>
      <dgm:spPr/>
    </dgm:pt>
    <dgm:pt modelId="{6F5F51CF-C656-400F-9DF6-B182C043D8E4}" type="pres">
      <dgm:prSet presAssocID="{BE1A3DB6-59E1-4ABB-97E5-B7DCF15A131E}" presName="parentTextArrow" presStyleLbl="node1" presStyleIdx="1" presStyleCnt="7"/>
      <dgm:spPr/>
      <dgm:t>
        <a:bodyPr/>
        <a:lstStyle/>
        <a:p>
          <a:pPr rtl="1"/>
          <a:endParaRPr lang="ar-IQ"/>
        </a:p>
      </dgm:t>
    </dgm:pt>
    <dgm:pt modelId="{713922C5-F4F2-4116-93A2-22E2ABC6AF16}" type="pres">
      <dgm:prSet presAssocID="{4D43B703-B50E-491D-8920-9F03BC8A12D7}" presName="sp" presStyleCnt="0"/>
      <dgm:spPr/>
    </dgm:pt>
    <dgm:pt modelId="{F3BF2A71-F5F7-4896-A271-6662EA4F22C8}" type="pres">
      <dgm:prSet presAssocID="{69DE4236-02CC-4473-9965-795CD82C8D54}" presName="arrowAndChildren" presStyleCnt="0"/>
      <dgm:spPr/>
    </dgm:pt>
    <dgm:pt modelId="{DD95A732-C9EC-4FE8-9050-E1519D8CB24E}" type="pres">
      <dgm:prSet presAssocID="{69DE4236-02CC-4473-9965-795CD82C8D54}" presName="parentTextArrow" presStyleLbl="node1" presStyleIdx="2" presStyleCnt="7"/>
      <dgm:spPr/>
      <dgm:t>
        <a:bodyPr/>
        <a:lstStyle/>
        <a:p>
          <a:pPr rtl="1"/>
          <a:endParaRPr lang="ar-IQ"/>
        </a:p>
      </dgm:t>
    </dgm:pt>
    <dgm:pt modelId="{6BCE58CD-E939-46EF-B3A2-4D5016157887}" type="pres">
      <dgm:prSet presAssocID="{F890560E-1872-4BBD-9315-0527912D7C0D}" presName="sp" presStyleCnt="0"/>
      <dgm:spPr/>
    </dgm:pt>
    <dgm:pt modelId="{C5AFB09A-45CB-493C-B716-CC8FE446C001}" type="pres">
      <dgm:prSet presAssocID="{7E1F83D9-EE4C-41E5-BAE1-2E7430EE762C}" presName="arrowAndChildren" presStyleCnt="0"/>
      <dgm:spPr/>
    </dgm:pt>
    <dgm:pt modelId="{CB230281-0A25-4D11-AD12-3ED32E3FEAB1}" type="pres">
      <dgm:prSet presAssocID="{7E1F83D9-EE4C-41E5-BAE1-2E7430EE762C}" presName="parentTextArrow" presStyleLbl="node1" presStyleIdx="3" presStyleCnt="7"/>
      <dgm:spPr/>
      <dgm:t>
        <a:bodyPr/>
        <a:lstStyle/>
        <a:p>
          <a:pPr rtl="1"/>
          <a:endParaRPr lang="ar-IQ"/>
        </a:p>
      </dgm:t>
    </dgm:pt>
    <dgm:pt modelId="{DD0A8EE2-F7AB-4C38-BD2F-112DE78B0F1F}" type="pres">
      <dgm:prSet presAssocID="{3FEBC961-9878-445A-9082-BFF40BC12C0C}" presName="sp" presStyleCnt="0"/>
      <dgm:spPr/>
    </dgm:pt>
    <dgm:pt modelId="{799762A6-5EA5-4AD4-B329-B15477CA522D}" type="pres">
      <dgm:prSet presAssocID="{0E77A0C3-095A-4F7C-AF30-850AC334FB80}" presName="arrowAndChildren" presStyleCnt="0"/>
      <dgm:spPr/>
    </dgm:pt>
    <dgm:pt modelId="{68E69B6A-B85E-43DA-8850-385CFDB58282}" type="pres">
      <dgm:prSet presAssocID="{0E77A0C3-095A-4F7C-AF30-850AC334FB80}" presName="parentTextArrow" presStyleLbl="node1" presStyleIdx="4" presStyleCnt="7"/>
      <dgm:spPr/>
      <dgm:t>
        <a:bodyPr/>
        <a:lstStyle/>
        <a:p>
          <a:pPr rtl="1"/>
          <a:endParaRPr lang="ar-IQ"/>
        </a:p>
      </dgm:t>
    </dgm:pt>
    <dgm:pt modelId="{10D28C7A-8CE9-431C-9CB1-B119C8CEB15A}" type="pres">
      <dgm:prSet presAssocID="{0B7C1F6F-947D-479B-9304-7B2D19C307E5}" presName="sp" presStyleCnt="0"/>
      <dgm:spPr/>
    </dgm:pt>
    <dgm:pt modelId="{2658775F-EDD2-40D2-B81B-00C3075F46F0}" type="pres">
      <dgm:prSet presAssocID="{0DE9D7C7-886C-47E1-9EC2-05A2CA2DBB0B}" presName="arrowAndChildren" presStyleCnt="0"/>
      <dgm:spPr/>
    </dgm:pt>
    <dgm:pt modelId="{023712BF-2840-4DCF-AF1B-0F37E92155BA}" type="pres">
      <dgm:prSet presAssocID="{0DE9D7C7-886C-47E1-9EC2-05A2CA2DBB0B}" presName="parentTextArrow" presStyleLbl="node1" presStyleIdx="5" presStyleCnt="7"/>
      <dgm:spPr/>
      <dgm:t>
        <a:bodyPr/>
        <a:lstStyle/>
        <a:p>
          <a:pPr rtl="1"/>
          <a:endParaRPr lang="ar-IQ"/>
        </a:p>
      </dgm:t>
    </dgm:pt>
    <dgm:pt modelId="{67F341EB-5103-4646-B299-E25F42D0B0F0}" type="pres">
      <dgm:prSet presAssocID="{5C253D4A-CFEB-4A5C-99FF-ED17FDB73488}" presName="sp" presStyleCnt="0"/>
      <dgm:spPr/>
    </dgm:pt>
    <dgm:pt modelId="{0E998378-40A0-41DD-8DD7-C2A06DA148D3}" type="pres">
      <dgm:prSet presAssocID="{E2455966-105F-484B-B569-B0FB93A98246}" presName="arrowAndChildren" presStyleCnt="0"/>
      <dgm:spPr/>
    </dgm:pt>
    <dgm:pt modelId="{B23F69E4-A372-4720-BAC8-EB75C0D04357}" type="pres">
      <dgm:prSet presAssocID="{E2455966-105F-484B-B569-B0FB93A98246}" presName="parentTextArrow" presStyleLbl="node1" presStyleIdx="6" presStyleCnt="7"/>
      <dgm:spPr/>
      <dgm:t>
        <a:bodyPr/>
        <a:lstStyle/>
        <a:p>
          <a:pPr rtl="1"/>
          <a:endParaRPr lang="ar-IQ"/>
        </a:p>
      </dgm:t>
    </dgm:pt>
  </dgm:ptLst>
  <dgm:cxnLst>
    <dgm:cxn modelId="{BF9A98BB-999F-4EE8-BDA9-35294673C034}" srcId="{D9E849A0-FE63-4CDB-B378-E8CE4AAF73F5}" destId="{96CD985B-A5C9-4F56-864D-4FD728C16B14}" srcOrd="6" destOrd="0" parTransId="{D75C7877-952A-4BCF-85A1-58F453FA7C3B}" sibTransId="{75EACCF9-906A-46A0-AD1F-C2873753BA63}"/>
    <dgm:cxn modelId="{34931BE8-80A4-48B3-8149-8B4DC469D498}" type="presOf" srcId="{0DE9D7C7-886C-47E1-9EC2-05A2CA2DBB0B}" destId="{023712BF-2840-4DCF-AF1B-0F37E92155BA}" srcOrd="0" destOrd="0" presId="urn:microsoft.com/office/officeart/2005/8/layout/process4"/>
    <dgm:cxn modelId="{C30775E4-7B1D-48A1-A378-2968F1C55F86}" type="presOf" srcId="{E2455966-105F-484B-B569-B0FB93A98246}" destId="{B23F69E4-A372-4720-BAC8-EB75C0D04357}" srcOrd="0" destOrd="0" presId="urn:microsoft.com/office/officeart/2005/8/layout/process4"/>
    <dgm:cxn modelId="{CD613552-4DFC-423E-B8E4-EA9434FA9699}" type="presOf" srcId="{7E1F83D9-EE4C-41E5-BAE1-2E7430EE762C}" destId="{CB230281-0A25-4D11-AD12-3ED32E3FEAB1}" srcOrd="0" destOrd="0" presId="urn:microsoft.com/office/officeart/2005/8/layout/process4"/>
    <dgm:cxn modelId="{38A33C68-F921-4906-B974-A2566E555E52}" type="presOf" srcId="{BE1A3DB6-59E1-4ABB-97E5-B7DCF15A131E}" destId="{6F5F51CF-C656-400F-9DF6-B182C043D8E4}" srcOrd="0" destOrd="0" presId="urn:microsoft.com/office/officeart/2005/8/layout/process4"/>
    <dgm:cxn modelId="{607FF19C-7D96-4A32-8E0E-52FDAAE59B9C}" type="presOf" srcId="{69DE4236-02CC-4473-9965-795CD82C8D54}" destId="{DD95A732-C9EC-4FE8-9050-E1519D8CB24E}" srcOrd="0" destOrd="0" presId="urn:microsoft.com/office/officeart/2005/8/layout/process4"/>
    <dgm:cxn modelId="{81867AC6-564C-4AE0-B21D-D21CE56654CF}" srcId="{D9E849A0-FE63-4CDB-B378-E8CE4AAF73F5}" destId="{0DE9D7C7-886C-47E1-9EC2-05A2CA2DBB0B}" srcOrd="1" destOrd="0" parTransId="{1ADE0864-A0C9-4136-9F32-9D3B938F8730}" sibTransId="{0B7C1F6F-947D-479B-9304-7B2D19C307E5}"/>
    <dgm:cxn modelId="{70FD5AD9-7436-4AC5-AD1A-96E2DB18C5B6}" srcId="{D9E849A0-FE63-4CDB-B378-E8CE4AAF73F5}" destId="{7E1F83D9-EE4C-41E5-BAE1-2E7430EE762C}" srcOrd="3" destOrd="0" parTransId="{E6BC2888-9879-441E-9234-D7395334423C}" sibTransId="{F890560E-1872-4BBD-9315-0527912D7C0D}"/>
    <dgm:cxn modelId="{84D053A0-B69E-4F9A-AEA1-034B26127D69}" srcId="{D9E849A0-FE63-4CDB-B378-E8CE4AAF73F5}" destId="{69DE4236-02CC-4473-9965-795CD82C8D54}" srcOrd="4" destOrd="0" parTransId="{D8700ABF-9216-415A-8E98-A0127D34DD8C}" sibTransId="{4D43B703-B50E-491D-8920-9F03BC8A12D7}"/>
    <dgm:cxn modelId="{CBE24A51-A51F-4DCF-BDB1-037CEEFAC995}" type="presOf" srcId="{0E77A0C3-095A-4F7C-AF30-850AC334FB80}" destId="{68E69B6A-B85E-43DA-8850-385CFDB58282}" srcOrd="0" destOrd="0" presId="urn:microsoft.com/office/officeart/2005/8/layout/process4"/>
    <dgm:cxn modelId="{99A4333A-783F-44D4-B0A7-90E92E730066}" type="presOf" srcId="{D9E849A0-FE63-4CDB-B378-E8CE4AAF73F5}" destId="{EC446B5B-7F03-4C73-BFA7-F0333369DFC1}" srcOrd="0" destOrd="0" presId="urn:microsoft.com/office/officeart/2005/8/layout/process4"/>
    <dgm:cxn modelId="{1AE5C5EF-D9B3-4AFC-A7D1-0364331A365E}" srcId="{D9E849A0-FE63-4CDB-B378-E8CE4AAF73F5}" destId="{E2455966-105F-484B-B569-B0FB93A98246}" srcOrd="0" destOrd="0" parTransId="{D538F913-7C98-449B-9E1D-C8E53BEE43B0}" sibTransId="{5C253D4A-CFEB-4A5C-99FF-ED17FDB73488}"/>
    <dgm:cxn modelId="{224E99D9-73EC-486B-978F-5296B377D638}" srcId="{D9E849A0-FE63-4CDB-B378-E8CE4AAF73F5}" destId="{0E77A0C3-095A-4F7C-AF30-850AC334FB80}" srcOrd="2" destOrd="0" parTransId="{041C87BA-33D5-4DD1-BE1E-C5280BCB5A29}" sibTransId="{3FEBC961-9878-445A-9082-BFF40BC12C0C}"/>
    <dgm:cxn modelId="{33A62140-4293-4702-BE99-3E94F9ABAC7A}" type="presOf" srcId="{96CD985B-A5C9-4F56-864D-4FD728C16B14}" destId="{9F54C66A-AA62-4730-80A2-FED41AAF813F}" srcOrd="0" destOrd="0" presId="urn:microsoft.com/office/officeart/2005/8/layout/process4"/>
    <dgm:cxn modelId="{5BBC2A66-1C48-490D-874E-85A612AA2110}" srcId="{D9E849A0-FE63-4CDB-B378-E8CE4AAF73F5}" destId="{BE1A3DB6-59E1-4ABB-97E5-B7DCF15A131E}" srcOrd="5" destOrd="0" parTransId="{9CD80BBE-5929-4CE0-AC8C-ADF01B4E492F}" sibTransId="{7BC4A7B0-E608-4026-8F7B-D01EAD948FA6}"/>
    <dgm:cxn modelId="{54504F08-D5E2-44BD-9E85-3854B7FCD16E}" type="presParOf" srcId="{EC446B5B-7F03-4C73-BFA7-F0333369DFC1}" destId="{533B1063-9A26-4725-B68C-E8CD25BC912C}" srcOrd="0" destOrd="0" presId="urn:microsoft.com/office/officeart/2005/8/layout/process4"/>
    <dgm:cxn modelId="{B98AFFBF-5EEE-49CB-B0CC-CFCFEC633039}" type="presParOf" srcId="{533B1063-9A26-4725-B68C-E8CD25BC912C}" destId="{9F54C66A-AA62-4730-80A2-FED41AAF813F}" srcOrd="0" destOrd="0" presId="urn:microsoft.com/office/officeart/2005/8/layout/process4"/>
    <dgm:cxn modelId="{3919E96D-73E8-4346-A2D6-721BE1875751}" type="presParOf" srcId="{EC446B5B-7F03-4C73-BFA7-F0333369DFC1}" destId="{F5D0C15C-19FF-44A5-9B1F-F99CAE464CFB}" srcOrd="1" destOrd="0" presId="urn:microsoft.com/office/officeart/2005/8/layout/process4"/>
    <dgm:cxn modelId="{C87B665E-AC09-43F8-85E0-7807E325381F}" type="presParOf" srcId="{EC446B5B-7F03-4C73-BFA7-F0333369DFC1}" destId="{8FD3E3B5-4C68-4F36-ACB7-3D68C4BF5C5F}" srcOrd="2" destOrd="0" presId="urn:microsoft.com/office/officeart/2005/8/layout/process4"/>
    <dgm:cxn modelId="{093EB217-B75A-4D2F-9610-EB509A6AE9F1}" type="presParOf" srcId="{8FD3E3B5-4C68-4F36-ACB7-3D68C4BF5C5F}" destId="{6F5F51CF-C656-400F-9DF6-B182C043D8E4}" srcOrd="0" destOrd="0" presId="urn:microsoft.com/office/officeart/2005/8/layout/process4"/>
    <dgm:cxn modelId="{CB0D2FA8-0C67-41BB-857D-4B05C63C895F}" type="presParOf" srcId="{EC446B5B-7F03-4C73-BFA7-F0333369DFC1}" destId="{713922C5-F4F2-4116-93A2-22E2ABC6AF16}" srcOrd="3" destOrd="0" presId="urn:microsoft.com/office/officeart/2005/8/layout/process4"/>
    <dgm:cxn modelId="{F44BCD66-A698-41BE-8BB4-B8AC669E511C}" type="presParOf" srcId="{EC446B5B-7F03-4C73-BFA7-F0333369DFC1}" destId="{F3BF2A71-F5F7-4896-A271-6662EA4F22C8}" srcOrd="4" destOrd="0" presId="urn:microsoft.com/office/officeart/2005/8/layout/process4"/>
    <dgm:cxn modelId="{383628D4-EC4F-4390-9DAB-603C0CC087AF}" type="presParOf" srcId="{F3BF2A71-F5F7-4896-A271-6662EA4F22C8}" destId="{DD95A732-C9EC-4FE8-9050-E1519D8CB24E}" srcOrd="0" destOrd="0" presId="urn:microsoft.com/office/officeart/2005/8/layout/process4"/>
    <dgm:cxn modelId="{38DBB6D2-ED7D-478A-96E9-FCB8D5101EDD}" type="presParOf" srcId="{EC446B5B-7F03-4C73-BFA7-F0333369DFC1}" destId="{6BCE58CD-E939-46EF-B3A2-4D5016157887}" srcOrd="5" destOrd="0" presId="urn:microsoft.com/office/officeart/2005/8/layout/process4"/>
    <dgm:cxn modelId="{C9676A91-4682-49D4-8031-D53509CEBC52}" type="presParOf" srcId="{EC446B5B-7F03-4C73-BFA7-F0333369DFC1}" destId="{C5AFB09A-45CB-493C-B716-CC8FE446C001}" srcOrd="6" destOrd="0" presId="urn:microsoft.com/office/officeart/2005/8/layout/process4"/>
    <dgm:cxn modelId="{326F639B-D95B-4E8D-BB19-7E2ED90823AD}" type="presParOf" srcId="{C5AFB09A-45CB-493C-B716-CC8FE446C001}" destId="{CB230281-0A25-4D11-AD12-3ED32E3FEAB1}" srcOrd="0" destOrd="0" presId="urn:microsoft.com/office/officeart/2005/8/layout/process4"/>
    <dgm:cxn modelId="{4D747AF4-5A4D-4D15-AB54-367B23F0CFAB}" type="presParOf" srcId="{EC446B5B-7F03-4C73-BFA7-F0333369DFC1}" destId="{DD0A8EE2-F7AB-4C38-BD2F-112DE78B0F1F}" srcOrd="7" destOrd="0" presId="urn:microsoft.com/office/officeart/2005/8/layout/process4"/>
    <dgm:cxn modelId="{FB6F6179-54CA-4F7F-A6C9-9F855AE9DC59}" type="presParOf" srcId="{EC446B5B-7F03-4C73-BFA7-F0333369DFC1}" destId="{799762A6-5EA5-4AD4-B329-B15477CA522D}" srcOrd="8" destOrd="0" presId="urn:microsoft.com/office/officeart/2005/8/layout/process4"/>
    <dgm:cxn modelId="{4EDE8147-2ED3-42E1-879F-8CDA34B3FCBB}" type="presParOf" srcId="{799762A6-5EA5-4AD4-B329-B15477CA522D}" destId="{68E69B6A-B85E-43DA-8850-385CFDB58282}" srcOrd="0" destOrd="0" presId="urn:microsoft.com/office/officeart/2005/8/layout/process4"/>
    <dgm:cxn modelId="{FFC7D630-1E62-4DF8-9807-FD42768233CC}" type="presParOf" srcId="{EC446B5B-7F03-4C73-BFA7-F0333369DFC1}" destId="{10D28C7A-8CE9-431C-9CB1-B119C8CEB15A}" srcOrd="9" destOrd="0" presId="urn:microsoft.com/office/officeart/2005/8/layout/process4"/>
    <dgm:cxn modelId="{10C04D5F-680C-4780-970F-FD5390677318}" type="presParOf" srcId="{EC446B5B-7F03-4C73-BFA7-F0333369DFC1}" destId="{2658775F-EDD2-40D2-B81B-00C3075F46F0}" srcOrd="10" destOrd="0" presId="urn:microsoft.com/office/officeart/2005/8/layout/process4"/>
    <dgm:cxn modelId="{DF34D4B0-A2A5-4D1B-BDF1-748CF9E31F05}" type="presParOf" srcId="{2658775F-EDD2-40D2-B81B-00C3075F46F0}" destId="{023712BF-2840-4DCF-AF1B-0F37E92155BA}" srcOrd="0" destOrd="0" presId="urn:microsoft.com/office/officeart/2005/8/layout/process4"/>
    <dgm:cxn modelId="{0B40BCD8-FB13-4766-AFEE-7721EC479A30}" type="presParOf" srcId="{EC446B5B-7F03-4C73-BFA7-F0333369DFC1}" destId="{67F341EB-5103-4646-B299-E25F42D0B0F0}" srcOrd="11" destOrd="0" presId="urn:microsoft.com/office/officeart/2005/8/layout/process4"/>
    <dgm:cxn modelId="{24FEA2C3-3AE5-479D-9A35-73C5FACCC092}" type="presParOf" srcId="{EC446B5B-7F03-4C73-BFA7-F0333369DFC1}" destId="{0E998378-40A0-41DD-8DD7-C2A06DA148D3}" srcOrd="12" destOrd="0" presId="urn:microsoft.com/office/officeart/2005/8/layout/process4"/>
    <dgm:cxn modelId="{33F7788F-60E9-4022-A294-AE688D5966F5}" type="presParOf" srcId="{0E998378-40A0-41DD-8DD7-C2A06DA148D3}" destId="{B23F69E4-A372-4720-BAC8-EB75C0D04357}"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54C66A-AA62-4730-80A2-FED41AAF813F}">
      <dsp:nvSpPr>
        <dsp:cNvPr id="0" name=""/>
        <dsp:cNvSpPr/>
      </dsp:nvSpPr>
      <dsp:spPr>
        <a:xfrm>
          <a:off x="0" y="3663033"/>
          <a:ext cx="7200800" cy="40084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1">
            <a:lnSpc>
              <a:spcPct val="90000"/>
            </a:lnSpc>
            <a:spcBef>
              <a:spcPct val="0"/>
            </a:spcBef>
            <a:spcAft>
              <a:spcPct val="35000"/>
            </a:spcAft>
          </a:pPr>
          <a:r>
            <a:rPr lang="ar-SA" sz="1400" kern="1200" dirty="0" smtClean="0"/>
            <a:t>مدة الفحص واجراءات التامين واصدار الكشوفات</a:t>
          </a:r>
          <a:endParaRPr lang="ar-IQ" sz="1400" kern="1200" dirty="0"/>
        </a:p>
      </dsp:txBody>
      <dsp:txXfrm>
        <a:off x="0" y="3663033"/>
        <a:ext cx="7200800" cy="400843"/>
      </dsp:txXfrm>
    </dsp:sp>
    <dsp:sp modelId="{6F5F51CF-C656-400F-9DF6-B182C043D8E4}">
      <dsp:nvSpPr>
        <dsp:cNvPr id="0" name=""/>
        <dsp:cNvSpPr/>
      </dsp:nvSpPr>
      <dsp:spPr>
        <a:xfrm rot="10800000">
          <a:off x="0" y="3052548"/>
          <a:ext cx="7200800" cy="616497"/>
        </a:xfrm>
        <a:prstGeom prst="upArrowCallou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1">
            <a:lnSpc>
              <a:spcPct val="90000"/>
            </a:lnSpc>
            <a:spcBef>
              <a:spcPct val="0"/>
            </a:spcBef>
            <a:spcAft>
              <a:spcPct val="35000"/>
            </a:spcAft>
          </a:pPr>
          <a:r>
            <a:rPr lang="ar-SA" sz="1400" kern="1200" dirty="0" smtClean="0"/>
            <a:t>مدة الاجراءات </a:t>
          </a:r>
          <a:r>
            <a:rPr lang="ar-SA" sz="1400" kern="1200" dirty="0" err="1" smtClean="0"/>
            <a:t>الكمركية</a:t>
          </a:r>
          <a:endParaRPr lang="ar-IQ" sz="1400" kern="1200" dirty="0"/>
        </a:p>
      </dsp:txBody>
      <dsp:txXfrm rot="10800000">
        <a:off x="0" y="3052548"/>
        <a:ext cx="7200800" cy="400581"/>
      </dsp:txXfrm>
    </dsp:sp>
    <dsp:sp modelId="{DD95A732-C9EC-4FE8-9050-E1519D8CB24E}">
      <dsp:nvSpPr>
        <dsp:cNvPr id="0" name=""/>
        <dsp:cNvSpPr/>
      </dsp:nvSpPr>
      <dsp:spPr>
        <a:xfrm rot="10800000">
          <a:off x="0" y="2442063"/>
          <a:ext cx="7200800" cy="616497"/>
        </a:xfrm>
        <a:prstGeom prst="upArrowCallou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1">
            <a:lnSpc>
              <a:spcPct val="90000"/>
            </a:lnSpc>
            <a:spcBef>
              <a:spcPct val="0"/>
            </a:spcBef>
            <a:spcAft>
              <a:spcPct val="35000"/>
            </a:spcAft>
          </a:pPr>
          <a:r>
            <a:rPr lang="ar-SA" sz="1400" kern="1200" dirty="0" smtClean="0"/>
            <a:t>مدة الشحن من بلد المجهز الى بلد المستورد</a:t>
          </a:r>
          <a:endParaRPr lang="ar-IQ" sz="1400" kern="1200" dirty="0"/>
        </a:p>
      </dsp:txBody>
      <dsp:txXfrm rot="10800000">
        <a:off x="0" y="2442063"/>
        <a:ext cx="7200800" cy="400581"/>
      </dsp:txXfrm>
    </dsp:sp>
    <dsp:sp modelId="{CB230281-0A25-4D11-AD12-3ED32E3FEAB1}">
      <dsp:nvSpPr>
        <dsp:cNvPr id="0" name=""/>
        <dsp:cNvSpPr/>
      </dsp:nvSpPr>
      <dsp:spPr>
        <a:xfrm rot="10800000">
          <a:off x="0" y="1831578"/>
          <a:ext cx="7200800" cy="616497"/>
        </a:xfrm>
        <a:prstGeom prst="upArrowCallou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1">
            <a:lnSpc>
              <a:spcPct val="90000"/>
            </a:lnSpc>
            <a:spcBef>
              <a:spcPct val="0"/>
            </a:spcBef>
            <a:spcAft>
              <a:spcPct val="35000"/>
            </a:spcAft>
          </a:pPr>
          <a:r>
            <a:rPr lang="ar-SA" sz="1400" kern="1200" dirty="0" smtClean="0"/>
            <a:t>المدة المحصورة بين تسليم المجهز واشعار قبور المستورد</a:t>
          </a:r>
          <a:endParaRPr lang="ar-IQ" sz="1400" kern="1200" dirty="0"/>
        </a:p>
      </dsp:txBody>
      <dsp:txXfrm rot="10800000">
        <a:off x="0" y="1831578"/>
        <a:ext cx="7200800" cy="400581"/>
      </dsp:txXfrm>
    </dsp:sp>
    <dsp:sp modelId="{68E69B6A-B85E-43DA-8850-385CFDB58282}">
      <dsp:nvSpPr>
        <dsp:cNvPr id="0" name=""/>
        <dsp:cNvSpPr/>
      </dsp:nvSpPr>
      <dsp:spPr>
        <a:xfrm rot="10800000">
          <a:off x="0" y="1221093"/>
          <a:ext cx="7200800" cy="616497"/>
        </a:xfrm>
        <a:prstGeom prst="upArrowCallou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1">
            <a:lnSpc>
              <a:spcPct val="90000"/>
            </a:lnSpc>
            <a:spcBef>
              <a:spcPct val="0"/>
            </a:spcBef>
            <a:spcAft>
              <a:spcPct val="35000"/>
            </a:spcAft>
          </a:pPr>
          <a:r>
            <a:rPr lang="ar-SA" sz="1400" kern="1200" dirty="0" smtClean="0"/>
            <a:t>مرحلة دراسة العروض التجارية وتحليلها والحصول على الموافقة النهائية</a:t>
          </a:r>
          <a:endParaRPr lang="ar-IQ" sz="1400" kern="1200" dirty="0"/>
        </a:p>
      </dsp:txBody>
      <dsp:txXfrm rot="10800000">
        <a:off x="0" y="1221093"/>
        <a:ext cx="7200800" cy="400581"/>
      </dsp:txXfrm>
    </dsp:sp>
    <dsp:sp modelId="{023712BF-2840-4DCF-AF1B-0F37E92155BA}">
      <dsp:nvSpPr>
        <dsp:cNvPr id="0" name=""/>
        <dsp:cNvSpPr/>
      </dsp:nvSpPr>
      <dsp:spPr>
        <a:xfrm rot="10800000">
          <a:off x="0" y="610608"/>
          <a:ext cx="7200800" cy="616497"/>
        </a:xfrm>
        <a:prstGeom prst="upArrowCallou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1">
            <a:lnSpc>
              <a:spcPct val="90000"/>
            </a:lnSpc>
            <a:spcBef>
              <a:spcPct val="0"/>
            </a:spcBef>
            <a:spcAft>
              <a:spcPct val="35000"/>
            </a:spcAft>
          </a:pPr>
          <a:r>
            <a:rPr lang="ar-SA" sz="1400" kern="1200" dirty="0" smtClean="0"/>
            <a:t>مرحلة المراسلات الخارجية بين قسم المشتريات وبين المجهزين</a:t>
          </a:r>
          <a:endParaRPr lang="ar-IQ" sz="1400" kern="1200" dirty="0"/>
        </a:p>
      </dsp:txBody>
      <dsp:txXfrm rot="10800000">
        <a:off x="0" y="610608"/>
        <a:ext cx="7200800" cy="400581"/>
      </dsp:txXfrm>
    </dsp:sp>
    <dsp:sp modelId="{B23F69E4-A372-4720-BAC8-EB75C0D04357}">
      <dsp:nvSpPr>
        <dsp:cNvPr id="0" name=""/>
        <dsp:cNvSpPr/>
      </dsp:nvSpPr>
      <dsp:spPr>
        <a:xfrm rot="10800000">
          <a:off x="0" y="123"/>
          <a:ext cx="7200800" cy="616497"/>
        </a:xfrm>
        <a:prstGeom prst="upArrowCallou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rtl="1">
            <a:lnSpc>
              <a:spcPct val="90000"/>
            </a:lnSpc>
            <a:spcBef>
              <a:spcPct val="0"/>
            </a:spcBef>
            <a:spcAft>
              <a:spcPct val="35000"/>
            </a:spcAft>
          </a:pPr>
          <a:r>
            <a:rPr lang="ar-SA" sz="1400" kern="1200" dirty="0" smtClean="0"/>
            <a:t>مرحلة اجراءات تقديم طلب الشراء من ادارة المواد الى الجهات المعنية</a:t>
          </a:r>
          <a:endParaRPr lang="ar-IQ" sz="1400" kern="1200" dirty="0"/>
        </a:p>
      </dsp:txBody>
      <dsp:txXfrm rot="10800000">
        <a:off x="0" y="123"/>
        <a:ext cx="7200800" cy="400581"/>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B8ABB09-4A1D-463E-8065-109CC2B7EFAA}" type="datetimeFigureOut">
              <a:rPr lang="ar-SA" smtClean="0"/>
              <a:t>09/02/1440</a:t>
            </a:fld>
            <a:endParaRPr lang="ar-S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ar-S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0B34F065-1154-456A-91E3-76DE8E75E17B}" type="slidenum">
              <a:rPr lang="ar-SA" smtClean="0"/>
              <a:t>‹#›</a:t>
            </a:fld>
            <a:endParaRPr lang="ar-S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09/02/1440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1B8ABB09-4A1D-463E-8065-109CC2B7EFAA}" type="datetimeFigureOut">
              <a:rPr lang="ar-SA" smtClean="0"/>
              <a:t>09/02/1440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09/02/1440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t>09/02/1440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1B8ABB09-4A1D-463E-8065-109CC2B7EFAA}" type="datetimeFigureOut">
              <a:rPr lang="ar-SA" smtClean="0"/>
              <a:t>09/02/1440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9" name="Content Placeholder 8"/>
          <p:cNvSpPr>
            <a:spLocks noGrp="1"/>
          </p:cNvSpPr>
          <p:nvPr>
            <p:ph sz="quarter" idx="13"/>
          </p:nvPr>
        </p:nvSpPr>
        <p:spPr>
          <a:xfrm>
            <a:off x="1042416" y="2313432"/>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1B8ABB09-4A1D-463E-8065-109CC2B7EFAA}" type="datetimeFigureOut">
              <a:rPr lang="ar-SA" smtClean="0"/>
              <a:t>09/02/1440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1B8ABB09-4A1D-463E-8065-109CC2B7EFAA}" type="datetimeFigureOut">
              <a:rPr lang="ar-SA" smtClean="0"/>
              <a:t>09/02/1440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09/02/1440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B8ABB09-4A1D-463E-8065-109CC2B7EFAA}" type="datetimeFigureOut">
              <a:rPr lang="ar-SA" smtClean="0"/>
              <a:t>09/02/1440</a:t>
            </a:fld>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ar-SA" smtClean="0"/>
              <a:t>انقر لتحرير نمط العنوان الرئيسي</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ar-SA" smtClean="0"/>
              <a:t>انقر لتحرير نمط العنوان الرئيسي</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t>09/02/1440</a:t>
            </a:fld>
            <a:endParaRPr lang="ar-S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B8ABB09-4A1D-463E-8065-109CC2B7EFAA}" type="datetimeFigureOut">
              <a:rPr lang="ar-SA" smtClean="0"/>
              <a:t>09/02/1440</a:t>
            </a:fld>
            <a:endParaRPr lang="ar-S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ar-S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572000" y="2564904"/>
            <a:ext cx="3672408" cy="1918184"/>
          </a:xfrm>
        </p:spPr>
        <p:txBody>
          <a:bodyPr>
            <a:noAutofit/>
          </a:bodyPr>
          <a:lstStyle/>
          <a:p>
            <a:pPr algn="ctr"/>
            <a:r>
              <a:rPr lang="ar-SA" sz="4000" dirty="0" smtClean="0"/>
              <a:t>مفاهيم اساسية في مجال تخطيط الخزين</a:t>
            </a:r>
            <a:endParaRPr lang="ar-IQ" sz="4000" dirty="0"/>
          </a:p>
        </p:txBody>
      </p:sp>
      <p:sp>
        <p:nvSpPr>
          <p:cNvPr id="3" name="عنوان فرعي 2"/>
          <p:cNvSpPr>
            <a:spLocks noGrp="1"/>
          </p:cNvSpPr>
          <p:nvPr>
            <p:ph type="subTitle" idx="1"/>
          </p:nvPr>
        </p:nvSpPr>
        <p:spPr>
          <a:xfrm>
            <a:off x="4788024" y="5575780"/>
            <a:ext cx="3309803" cy="1260629"/>
          </a:xfrm>
        </p:spPr>
        <p:txBody>
          <a:bodyPr>
            <a:normAutofit/>
          </a:bodyPr>
          <a:lstStyle/>
          <a:p>
            <a:r>
              <a:rPr lang="ar-SA" sz="2800" dirty="0" err="1" smtClean="0"/>
              <a:t>م.م</a:t>
            </a:r>
            <a:r>
              <a:rPr lang="ar-SA" sz="2800" dirty="0" smtClean="0"/>
              <a:t> عبد الامير صبار</a:t>
            </a:r>
            <a:endParaRPr lang="ar-IQ" sz="2800" dirty="0"/>
          </a:p>
        </p:txBody>
      </p:sp>
    </p:spTree>
    <p:extLst>
      <p:ext uri="{BB962C8B-B14F-4D97-AF65-F5344CB8AC3E}">
        <p14:creationId xmlns:p14="http://schemas.microsoft.com/office/powerpoint/2010/main" val="37903377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331640" y="188640"/>
            <a:ext cx="7024744" cy="1143000"/>
          </a:xfrm>
        </p:spPr>
        <p:txBody>
          <a:bodyPr/>
          <a:lstStyle/>
          <a:p>
            <a:pPr algn="r"/>
            <a:r>
              <a:rPr lang="ar-SA" dirty="0" smtClean="0"/>
              <a:t>فترة الانتظار</a:t>
            </a:r>
            <a:endParaRPr lang="ar-IQ" dirty="0"/>
          </a:p>
        </p:txBody>
      </p:sp>
      <p:sp>
        <p:nvSpPr>
          <p:cNvPr id="3" name="عنصر نائب للمحتوى 2"/>
          <p:cNvSpPr>
            <a:spLocks noGrp="1"/>
          </p:cNvSpPr>
          <p:nvPr>
            <p:ph idx="1"/>
          </p:nvPr>
        </p:nvSpPr>
        <p:spPr>
          <a:xfrm>
            <a:off x="611560" y="1196752"/>
            <a:ext cx="7848872" cy="4392488"/>
          </a:xfrm>
        </p:spPr>
        <p:txBody>
          <a:bodyPr>
            <a:normAutofit/>
          </a:bodyPr>
          <a:lstStyle/>
          <a:p>
            <a:pPr algn="justLow"/>
            <a:r>
              <a:rPr lang="ar-SA" sz="2000" dirty="0" smtClean="0">
                <a:solidFill>
                  <a:schemeClr val="tx1"/>
                </a:solidFill>
              </a:rPr>
              <a:t>وهي المدة الزمنية المحصورة بين البدء بإجراءات تقديم طلب الشراء حتى دخول المادة الى مخازن المنشاة وتصبح معدة للسحب ويمكن احتساب فترة الانتظار خلال الشكل الاتي</a:t>
            </a:r>
            <a:endParaRPr lang="ar-IQ" sz="2000" dirty="0">
              <a:solidFill>
                <a:schemeClr val="tx1"/>
              </a:solidFill>
            </a:endParaRPr>
          </a:p>
        </p:txBody>
      </p:sp>
      <p:graphicFrame>
        <p:nvGraphicFramePr>
          <p:cNvPr id="5" name="رسم تخطيطي 4"/>
          <p:cNvGraphicFramePr/>
          <p:nvPr>
            <p:extLst>
              <p:ext uri="{D42A27DB-BD31-4B8C-83A1-F6EECF244321}">
                <p14:modId xmlns:p14="http://schemas.microsoft.com/office/powerpoint/2010/main" val="1444580554"/>
              </p:ext>
            </p:extLst>
          </p:nvPr>
        </p:nvGraphicFramePr>
        <p:xfrm>
          <a:off x="971600" y="2204864"/>
          <a:ext cx="72008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919214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3568" y="4797152"/>
            <a:ext cx="7024744" cy="1143000"/>
          </a:xfrm>
        </p:spPr>
        <p:txBody>
          <a:bodyPr/>
          <a:lstStyle/>
          <a:p>
            <a:r>
              <a:rPr lang="ar-SA" dirty="0" smtClean="0"/>
              <a:t>شٌكراً لاستماعكم</a:t>
            </a:r>
            <a:endParaRPr lang="ar-IQ" dirty="0"/>
          </a:p>
        </p:txBody>
      </p:sp>
      <p:pic>
        <p:nvPicPr>
          <p:cNvPr id="4" name="صورة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44325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87624" y="692696"/>
            <a:ext cx="7024744" cy="1143000"/>
          </a:xfrm>
        </p:spPr>
        <p:txBody>
          <a:bodyPr/>
          <a:lstStyle/>
          <a:p>
            <a:pPr algn="r"/>
            <a:r>
              <a:rPr lang="ar-SA" u="sng" dirty="0" smtClean="0"/>
              <a:t>مقدمة</a:t>
            </a:r>
            <a:endParaRPr lang="ar-IQ" u="sng" dirty="0"/>
          </a:p>
        </p:txBody>
      </p:sp>
      <p:sp>
        <p:nvSpPr>
          <p:cNvPr id="3" name="عنصر نائب للمحتوى 2"/>
          <p:cNvSpPr>
            <a:spLocks noGrp="1"/>
          </p:cNvSpPr>
          <p:nvPr>
            <p:ph idx="1"/>
          </p:nvPr>
        </p:nvSpPr>
        <p:spPr>
          <a:xfrm>
            <a:off x="1043608" y="2060848"/>
            <a:ext cx="6777317" cy="3508977"/>
          </a:xfrm>
        </p:spPr>
        <p:txBody>
          <a:bodyPr/>
          <a:lstStyle/>
          <a:p>
            <a:pPr algn="justLow"/>
            <a:r>
              <a:rPr lang="ar-SA" dirty="0" smtClean="0"/>
              <a:t>يهدف تخطيط الخزين الى تحديد المستويات التي يكون الاحتفاظ بها اقتصادياً.. بمعنى انه يودي الى ادنى مستوى من التكاليف .</a:t>
            </a:r>
          </a:p>
          <a:p>
            <a:pPr algn="justLow"/>
            <a:r>
              <a:rPr lang="ar-SA" dirty="0" smtClean="0">
                <a:solidFill>
                  <a:srgbClr val="0070C0"/>
                </a:solidFill>
              </a:rPr>
              <a:t>ان مستوى الخزين الذي يحقق اقل تكاليف واعلى مقدار من الكفاءة هو الهدف الذي تسعى اليه أي منشاة الى </a:t>
            </a:r>
            <a:r>
              <a:rPr lang="ar-SA" dirty="0" smtClean="0">
                <a:solidFill>
                  <a:srgbClr val="00B050"/>
                </a:solidFill>
              </a:rPr>
              <a:t>ايجاد التوازن بين تكاليف النفاذ وتوقف الانتاج, وبين تكاليف تكديس المواد وزيادة الاستثمار.</a:t>
            </a:r>
            <a:endParaRPr lang="ar-IQ" dirty="0">
              <a:solidFill>
                <a:srgbClr val="00B050"/>
              </a:solidFill>
            </a:endParaRPr>
          </a:p>
        </p:txBody>
      </p:sp>
    </p:spTree>
    <p:extLst>
      <p:ext uri="{BB962C8B-B14F-4D97-AF65-F5344CB8AC3E}">
        <p14:creationId xmlns:p14="http://schemas.microsoft.com/office/powerpoint/2010/main" val="9394765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87624" y="692696"/>
            <a:ext cx="7024744" cy="638944"/>
          </a:xfrm>
        </p:spPr>
        <p:txBody>
          <a:bodyPr>
            <a:normAutofit fontScale="90000"/>
          </a:bodyPr>
          <a:lstStyle/>
          <a:p>
            <a:pPr algn="r"/>
            <a:r>
              <a:rPr lang="ar-SA" dirty="0" smtClean="0"/>
              <a:t>تكاليف الخزين</a:t>
            </a:r>
            <a:endParaRPr lang="ar-IQ" dirty="0"/>
          </a:p>
        </p:txBody>
      </p:sp>
      <p:sp>
        <p:nvSpPr>
          <p:cNvPr id="3" name="عنصر نائب للمحتوى 2"/>
          <p:cNvSpPr>
            <a:spLocks noGrp="1"/>
          </p:cNvSpPr>
          <p:nvPr>
            <p:ph idx="1"/>
          </p:nvPr>
        </p:nvSpPr>
        <p:spPr>
          <a:xfrm>
            <a:off x="467544" y="1340768"/>
            <a:ext cx="8136904" cy="5112568"/>
          </a:xfrm>
        </p:spPr>
        <p:txBody>
          <a:bodyPr>
            <a:normAutofit/>
          </a:bodyPr>
          <a:lstStyle/>
          <a:p>
            <a:pPr algn="just"/>
            <a:r>
              <a:rPr lang="ar-SA" dirty="0" smtClean="0"/>
              <a:t>تكاليف الطلب: تنشأ هذه التكاليف عندما يتم اصدار امر الشراء من ادارة المشتريات الى المورد لتلبية الحاجة الى المادة لحين دخولها الى المخزن, </a:t>
            </a:r>
            <a:r>
              <a:rPr lang="ar-SA" dirty="0" smtClean="0">
                <a:solidFill>
                  <a:srgbClr val="00B050"/>
                </a:solidFill>
              </a:rPr>
              <a:t>وتشمل كافة التكاليف الادارية التي تنشأ عند القيام بإجراءات اصدار امر الشراء وارساله ومتابعته وتسليم قوائم المجهز واتخاذ كافة الاجراءات.</a:t>
            </a:r>
          </a:p>
          <a:p>
            <a:pPr algn="just"/>
            <a:r>
              <a:rPr lang="ar-SA" dirty="0" smtClean="0">
                <a:solidFill>
                  <a:srgbClr val="00B050"/>
                </a:solidFill>
              </a:rPr>
              <a:t>ا</a:t>
            </a:r>
            <a:r>
              <a:rPr lang="ar-SA" dirty="0" smtClean="0">
                <a:solidFill>
                  <a:srgbClr val="0070C0"/>
                </a:solidFill>
              </a:rPr>
              <a:t>ن هذه التكاليف تزداد بزيادة عدد مرات الشراء السنوية</a:t>
            </a:r>
          </a:p>
          <a:p>
            <a:pPr marL="68580" indent="0" algn="just">
              <a:buNone/>
            </a:pPr>
            <a:r>
              <a:rPr lang="ar-SA" dirty="0" smtClean="0">
                <a:solidFill>
                  <a:srgbClr val="0070C0"/>
                </a:solidFill>
              </a:rPr>
              <a:t> أي ان هذه التكاليف </a:t>
            </a:r>
            <a:r>
              <a:rPr lang="ar-SA" dirty="0" err="1" smtClean="0">
                <a:solidFill>
                  <a:srgbClr val="0070C0"/>
                </a:solidFill>
              </a:rPr>
              <a:t>تتكبدها</a:t>
            </a:r>
            <a:r>
              <a:rPr lang="ar-SA" dirty="0" smtClean="0">
                <a:solidFill>
                  <a:srgbClr val="0070C0"/>
                </a:solidFill>
              </a:rPr>
              <a:t> المنشأة مرة واحدة اذا تم</a:t>
            </a:r>
          </a:p>
          <a:p>
            <a:pPr marL="68580" indent="0" algn="just">
              <a:buNone/>
            </a:pPr>
            <a:r>
              <a:rPr lang="ar-SA" dirty="0" smtClean="0">
                <a:solidFill>
                  <a:srgbClr val="0070C0"/>
                </a:solidFill>
              </a:rPr>
              <a:t> الشراء بدفعة سنوية واحدة. وتزداد كلما زاد عدد مرات </a:t>
            </a:r>
          </a:p>
          <a:p>
            <a:pPr marL="68580" indent="0" algn="just">
              <a:buNone/>
            </a:pPr>
            <a:r>
              <a:rPr lang="ar-SA" dirty="0" smtClean="0">
                <a:solidFill>
                  <a:srgbClr val="0070C0"/>
                </a:solidFill>
              </a:rPr>
              <a:t>الشراء.</a:t>
            </a:r>
          </a:p>
          <a:p>
            <a:pPr marL="68580" indent="0" algn="just">
              <a:buNone/>
            </a:pPr>
            <a:r>
              <a:rPr lang="ar-SA" dirty="0" smtClean="0">
                <a:solidFill>
                  <a:schemeClr val="tx1"/>
                </a:solidFill>
              </a:rPr>
              <a:t>ونرى ان هذه التكاليف تزداد بشكل طردي </a:t>
            </a:r>
          </a:p>
          <a:p>
            <a:pPr marL="68580" indent="0" algn="just">
              <a:buNone/>
            </a:pPr>
            <a:r>
              <a:rPr lang="ar-SA" dirty="0" smtClean="0">
                <a:solidFill>
                  <a:schemeClr val="tx1"/>
                </a:solidFill>
              </a:rPr>
              <a:t>مع عدد مرات الشراء ولكن ليس بحد</a:t>
            </a:r>
          </a:p>
          <a:p>
            <a:pPr marL="68580" indent="0" algn="just">
              <a:buNone/>
            </a:pPr>
            <a:r>
              <a:rPr lang="ar-SA" dirty="0" smtClean="0">
                <a:solidFill>
                  <a:schemeClr val="tx1"/>
                </a:solidFill>
              </a:rPr>
              <a:t>ان تتضاعف معه كل مرة.</a:t>
            </a:r>
            <a:endParaRPr lang="ar-IQ" dirty="0">
              <a:solidFill>
                <a:schemeClr val="tx1"/>
              </a:solidFill>
            </a:endParaRPr>
          </a:p>
        </p:txBody>
      </p:sp>
      <p:cxnSp>
        <p:nvCxnSpPr>
          <p:cNvPr id="5" name="رابط مستقيم 4"/>
          <p:cNvCxnSpPr/>
          <p:nvPr/>
        </p:nvCxnSpPr>
        <p:spPr>
          <a:xfrm>
            <a:off x="971600" y="3356992"/>
            <a:ext cx="0" cy="252028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رابط مستقيم 6"/>
          <p:cNvCxnSpPr/>
          <p:nvPr/>
        </p:nvCxnSpPr>
        <p:spPr>
          <a:xfrm>
            <a:off x="971600" y="5877272"/>
            <a:ext cx="309634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رابط منحني 15"/>
          <p:cNvCxnSpPr/>
          <p:nvPr/>
        </p:nvCxnSpPr>
        <p:spPr>
          <a:xfrm>
            <a:off x="1260330" y="3479569"/>
            <a:ext cx="2520280" cy="2275126"/>
          </a:xfrm>
          <a:prstGeom prst="curvedConnector3">
            <a:avLst>
              <a:gd name="adj1" fmla="val -103"/>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70792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59632" y="620688"/>
            <a:ext cx="7024744" cy="1143000"/>
          </a:xfrm>
        </p:spPr>
        <p:txBody>
          <a:bodyPr/>
          <a:lstStyle/>
          <a:p>
            <a:pPr algn="just"/>
            <a:r>
              <a:rPr lang="ar-SA" dirty="0" smtClean="0"/>
              <a:t>يمكن اعتبار تكاليف الطلب هي</a:t>
            </a:r>
            <a:endParaRPr lang="ar-IQ" dirty="0"/>
          </a:p>
        </p:txBody>
      </p:sp>
      <p:sp>
        <p:nvSpPr>
          <p:cNvPr id="3" name="عنصر نائب للمحتوى 2"/>
          <p:cNvSpPr>
            <a:spLocks noGrp="1"/>
          </p:cNvSpPr>
          <p:nvPr>
            <p:ph idx="1"/>
          </p:nvPr>
        </p:nvSpPr>
        <p:spPr>
          <a:xfrm>
            <a:off x="683568" y="2060848"/>
            <a:ext cx="7776864" cy="3508977"/>
          </a:xfrm>
        </p:spPr>
        <p:txBody>
          <a:bodyPr/>
          <a:lstStyle/>
          <a:p>
            <a:pPr algn="justLow"/>
            <a:r>
              <a:rPr lang="ar-SA" dirty="0" smtClean="0"/>
              <a:t>1. تكاليف الطلب من المصاريف الادارية لإدارة المشتريات المصروفة على تهيئة واجراءات الطلب , مثل الاجور, الاندثار قوائم الهاتف, قرطاسية, ضيافة ,وغيرها..</a:t>
            </a:r>
          </a:p>
          <a:p>
            <a:pPr algn="justLow"/>
            <a:r>
              <a:rPr lang="ar-SA" dirty="0" smtClean="0"/>
              <a:t>2. تكاليف النقل والتفريغ.</a:t>
            </a:r>
          </a:p>
          <a:p>
            <a:pPr algn="justLow"/>
            <a:r>
              <a:rPr lang="ar-SA" dirty="0" smtClean="0"/>
              <a:t>3. تكاليف الاستلام.</a:t>
            </a:r>
          </a:p>
          <a:p>
            <a:pPr algn="justLow"/>
            <a:r>
              <a:rPr lang="ar-SA" dirty="0" smtClean="0"/>
              <a:t>4. تكاليف فحص الجودة.</a:t>
            </a:r>
            <a:endParaRPr lang="ar-IQ" dirty="0"/>
          </a:p>
        </p:txBody>
      </p:sp>
    </p:spTree>
    <p:extLst>
      <p:ext uri="{BB962C8B-B14F-4D97-AF65-F5344CB8AC3E}">
        <p14:creationId xmlns:p14="http://schemas.microsoft.com/office/powerpoint/2010/main" val="28506680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87624" y="692696"/>
            <a:ext cx="7024744" cy="1143000"/>
          </a:xfrm>
        </p:spPr>
        <p:txBody>
          <a:bodyPr/>
          <a:lstStyle/>
          <a:p>
            <a:pPr algn="r"/>
            <a:r>
              <a:rPr lang="ar-SA" dirty="0" smtClean="0"/>
              <a:t>تكاليف الاحتفاظ بالخزين</a:t>
            </a:r>
            <a:endParaRPr lang="ar-IQ" dirty="0"/>
          </a:p>
        </p:txBody>
      </p:sp>
      <p:sp>
        <p:nvSpPr>
          <p:cNvPr id="3" name="عنصر نائب للمحتوى 2"/>
          <p:cNvSpPr>
            <a:spLocks noGrp="1"/>
          </p:cNvSpPr>
          <p:nvPr>
            <p:ph idx="1"/>
          </p:nvPr>
        </p:nvSpPr>
        <p:spPr>
          <a:xfrm>
            <a:off x="611560" y="1916832"/>
            <a:ext cx="7776864" cy="4464496"/>
          </a:xfrm>
        </p:spPr>
        <p:txBody>
          <a:bodyPr/>
          <a:lstStyle/>
          <a:p>
            <a:pPr algn="justLow"/>
            <a:r>
              <a:rPr lang="ar-SA" dirty="0" smtClean="0"/>
              <a:t>1. تكاليف استثمار راس المال بالخزين: يعتبر الخزين شكلاً من اشكال استثمار راس المال, لكنه استثمار لا يدر عائداً مباشراً, بل يؤدي الى حرمان المنشأة من الفوائد التي يمكن ان تحصل عليها لو استثمرته في مجالات اخرى.</a:t>
            </a:r>
          </a:p>
          <a:p>
            <a:pPr algn="justLow"/>
            <a:r>
              <a:rPr lang="ar-SA" dirty="0" smtClean="0"/>
              <a:t>2. تكاليف الخزين: هي التكاليف التي تصرف</a:t>
            </a:r>
          </a:p>
          <a:p>
            <a:pPr marL="68580" indent="0" algn="justLow">
              <a:buNone/>
            </a:pPr>
            <a:r>
              <a:rPr lang="ar-SA" dirty="0" smtClean="0"/>
              <a:t>للاحتفاظ بالخزين مثل, كلفة المساحة </a:t>
            </a:r>
          </a:p>
          <a:p>
            <a:pPr marL="68580" indent="0" algn="justLow">
              <a:buNone/>
            </a:pPr>
            <a:r>
              <a:rPr lang="ar-SA" dirty="0" err="1" smtClean="0"/>
              <a:t>المخزنية</a:t>
            </a:r>
            <a:r>
              <a:rPr lang="ar-SA" dirty="0" smtClean="0"/>
              <a:t>, والمعدات </a:t>
            </a:r>
            <a:r>
              <a:rPr lang="ar-SA" dirty="0" err="1" smtClean="0"/>
              <a:t>المخزنية</a:t>
            </a:r>
            <a:r>
              <a:rPr lang="ar-SA" dirty="0" smtClean="0"/>
              <a:t>, المناولة </a:t>
            </a:r>
          </a:p>
          <a:p>
            <a:pPr marL="68580" indent="0" algn="justLow">
              <a:buNone/>
            </a:pPr>
            <a:r>
              <a:rPr lang="ar-SA" dirty="0" smtClean="0"/>
              <a:t>الداخلية, القوى البشرية غيرها..</a:t>
            </a:r>
            <a:endParaRPr lang="ar-IQ" dirty="0"/>
          </a:p>
        </p:txBody>
      </p:sp>
      <p:cxnSp>
        <p:nvCxnSpPr>
          <p:cNvPr id="5" name="رابط مستقيم 4"/>
          <p:cNvCxnSpPr/>
          <p:nvPr/>
        </p:nvCxnSpPr>
        <p:spPr>
          <a:xfrm>
            <a:off x="899592" y="3861048"/>
            <a:ext cx="0" cy="223224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رابط مستقيم 6"/>
          <p:cNvCxnSpPr/>
          <p:nvPr/>
        </p:nvCxnSpPr>
        <p:spPr>
          <a:xfrm>
            <a:off x="899592" y="6093296"/>
            <a:ext cx="27363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p:nvPr/>
        </p:nvCxnSpPr>
        <p:spPr>
          <a:xfrm flipV="1">
            <a:off x="1043608" y="4221088"/>
            <a:ext cx="1944216" cy="17281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49404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43492" y="1196752"/>
            <a:ext cx="6777317" cy="4635877"/>
          </a:xfrm>
        </p:spPr>
        <p:txBody>
          <a:bodyPr/>
          <a:lstStyle/>
          <a:p>
            <a:pPr algn="justLow"/>
            <a:r>
              <a:rPr lang="ar-SA" dirty="0" smtClean="0"/>
              <a:t>3. تكاليف التلف: وهي التكاليف التي تتعرض لها المنشاة نتيجة الظروف او مكان المخازن او نوعية المخزون وامكانية تحمله للخزن مثل الزجاج او الورق او المواد الغذائية.. ومهما كان سبب التلف وحجمه فهو يمقل كلفة تتحملها المنشاة.</a:t>
            </a:r>
          </a:p>
          <a:p>
            <a:pPr algn="justLow"/>
            <a:r>
              <a:rPr lang="ar-SA" dirty="0" smtClean="0"/>
              <a:t>4. تكاليف التقادم: وتتمثل هذه التكاليف في التكنولوجيات المستخدمة في العمل والتطور الحاصل في الانتاج والمنافسة القوية بين الشركات.</a:t>
            </a:r>
          </a:p>
          <a:p>
            <a:pPr algn="justLow"/>
            <a:r>
              <a:rPr lang="ar-SA" dirty="0" smtClean="0"/>
              <a:t>5. تكاليف التامين: هي التكاليف التي تصرف على التامين وابرزها الحريق وايضاً شروط السلامة والامان.</a:t>
            </a:r>
            <a:endParaRPr lang="ar-IQ" dirty="0"/>
          </a:p>
        </p:txBody>
      </p:sp>
    </p:spTree>
    <p:extLst>
      <p:ext uri="{BB962C8B-B14F-4D97-AF65-F5344CB8AC3E}">
        <p14:creationId xmlns:p14="http://schemas.microsoft.com/office/powerpoint/2010/main" val="13143675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259632" y="692696"/>
            <a:ext cx="7024744" cy="1143000"/>
          </a:xfrm>
        </p:spPr>
        <p:txBody>
          <a:bodyPr/>
          <a:lstStyle/>
          <a:p>
            <a:pPr algn="r"/>
            <a:r>
              <a:rPr lang="ar-SA" dirty="0" smtClean="0"/>
              <a:t>تكاليف نفاذ الخزين</a:t>
            </a:r>
            <a:endParaRPr lang="ar-IQ" dirty="0"/>
          </a:p>
        </p:txBody>
      </p:sp>
      <p:sp>
        <p:nvSpPr>
          <p:cNvPr id="3" name="عنصر نائب للمحتوى 2"/>
          <p:cNvSpPr>
            <a:spLocks noGrp="1"/>
          </p:cNvSpPr>
          <p:nvPr>
            <p:ph idx="1"/>
          </p:nvPr>
        </p:nvSpPr>
        <p:spPr>
          <a:xfrm>
            <a:off x="683568" y="1988840"/>
            <a:ext cx="7776864" cy="4320480"/>
          </a:xfrm>
        </p:spPr>
        <p:txBody>
          <a:bodyPr/>
          <a:lstStyle/>
          <a:p>
            <a:pPr algn="justLow"/>
            <a:r>
              <a:rPr lang="ar-SA" dirty="0" smtClean="0"/>
              <a:t>هي التكاليف التي تنشأ بسبب نفاذ خزين مادة معينة او مجموعة مواد وعدم توفرها بالكميات المطلوبة مثل: </a:t>
            </a:r>
            <a:r>
              <a:rPr lang="ar-SA" dirty="0" smtClean="0">
                <a:solidFill>
                  <a:srgbClr val="FF0000"/>
                </a:solidFill>
              </a:rPr>
              <a:t>تكاليف الاجور اثناء تعطل الانتاج, تكاليف استخدام مادة بديلة او مشتريات مستعجلة, تكاليف اعداد الآلات, تكاليف البيعات المفقودة, تكاليف الجهد الاستثنائية لتعجيل تجهيز المادة النافذة...</a:t>
            </a:r>
            <a:endParaRPr lang="ar-IQ" dirty="0"/>
          </a:p>
        </p:txBody>
      </p:sp>
    </p:spTree>
    <p:extLst>
      <p:ext uri="{BB962C8B-B14F-4D97-AF65-F5344CB8AC3E}">
        <p14:creationId xmlns:p14="http://schemas.microsoft.com/office/powerpoint/2010/main" val="3396425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87624" y="548680"/>
            <a:ext cx="7024744" cy="1143000"/>
          </a:xfrm>
        </p:spPr>
        <p:txBody>
          <a:bodyPr/>
          <a:lstStyle/>
          <a:p>
            <a:pPr algn="r"/>
            <a:r>
              <a:rPr lang="ar-SA" dirty="0" smtClean="0"/>
              <a:t>معدل الخزين</a:t>
            </a:r>
            <a:endParaRPr lang="ar-IQ" dirty="0"/>
          </a:p>
        </p:txBody>
      </p:sp>
      <p:sp>
        <p:nvSpPr>
          <p:cNvPr id="3" name="عنصر نائب للمحتوى 2"/>
          <p:cNvSpPr>
            <a:spLocks noGrp="1"/>
          </p:cNvSpPr>
          <p:nvPr>
            <p:ph idx="1"/>
          </p:nvPr>
        </p:nvSpPr>
        <p:spPr>
          <a:xfrm>
            <a:off x="755576" y="1844824"/>
            <a:ext cx="7632848" cy="4464496"/>
          </a:xfrm>
        </p:spPr>
        <p:txBody>
          <a:bodyPr/>
          <a:lstStyle/>
          <a:p>
            <a:r>
              <a:rPr lang="ar-SA" dirty="0" smtClean="0"/>
              <a:t>وهو متوسط مقدار الخزين خلال فترة معينة </a:t>
            </a:r>
            <a:r>
              <a:rPr lang="ar-SA" dirty="0" smtClean="0">
                <a:solidFill>
                  <a:srgbClr val="FF0000"/>
                </a:solidFill>
              </a:rPr>
              <a:t>(سيتم شرحه رياضياً في فصول قادمة)</a:t>
            </a:r>
          </a:p>
          <a:p>
            <a:endParaRPr lang="ar-IQ" dirty="0"/>
          </a:p>
        </p:txBody>
      </p:sp>
    </p:spTree>
    <p:extLst>
      <p:ext uri="{BB962C8B-B14F-4D97-AF65-F5344CB8AC3E}">
        <p14:creationId xmlns:p14="http://schemas.microsoft.com/office/powerpoint/2010/main" val="1257691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187624" y="692696"/>
            <a:ext cx="7024744" cy="1143000"/>
          </a:xfrm>
        </p:spPr>
        <p:txBody>
          <a:bodyPr/>
          <a:lstStyle/>
          <a:p>
            <a:pPr algn="r"/>
            <a:r>
              <a:rPr lang="ar-SA" dirty="0" smtClean="0"/>
              <a:t>معدل الاستهلاك</a:t>
            </a:r>
            <a:endParaRPr lang="ar-IQ" dirty="0"/>
          </a:p>
        </p:txBody>
      </p:sp>
      <p:sp>
        <p:nvSpPr>
          <p:cNvPr id="3" name="عنصر نائب للمحتوى 2"/>
          <p:cNvSpPr>
            <a:spLocks noGrp="1"/>
          </p:cNvSpPr>
          <p:nvPr>
            <p:ph idx="1"/>
          </p:nvPr>
        </p:nvSpPr>
        <p:spPr>
          <a:xfrm>
            <a:off x="827584" y="1916832"/>
            <a:ext cx="7560840" cy="4248472"/>
          </a:xfrm>
        </p:spPr>
        <p:txBody>
          <a:bodyPr/>
          <a:lstStyle/>
          <a:p>
            <a:pPr algn="justLow"/>
            <a:r>
              <a:rPr lang="ar-SA" dirty="0" smtClean="0"/>
              <a:t>هو متوسط استهلاك مادة معينة خلال مدة زمنية وتحسب بالمعادلة الاتية </a:t>
            </a:r>
          </a:p>
          <a:p>
            <a:pPr algn="justLow"/>
            <a:r>
              <a:rPr lang="ar-SA" sz="1800" dirty="0" smtClean="0">
                <a:solidFill>
                  <a:srgbClr val="FF0000"/>
                </a:solidFill>
              </a:rPr>
              <a:t>كمية الاستهلاك السنوي من المادة/المدة التي يجري خلالها السحب</a:t>
            </a:r>
          </a:p>
          <a:p>
            <a:pPr algn="justLow"/>
            <a:r>
              <a:rPr lang="ar-SA" dirty="0" smtClean="0">
                <a:solidFill>
                  <a:srgbClr val="0070C0"/>
                </a:solidFill>
              </a:rPr>
              <a:t>مثال: اذا كان الاستهلاك السنوي من مادة 1200 وحدة ويجري السحب شهرياً وسنة المصنع 10 شهور فان معدل </a:t>
            </a:r>
            <a:r>
              <a:rPr lang="ar-SA" dirty="0" err="1" smtClean="0">
                <a:solidFill>
                  <a:srgbClr val="0070C0"/>
                </a:solidFill>
              </a:rPr>
              <a:t>الاسهلاك</a:t>
            </a:r>
            <a:r>
              <a:rPr lang="ar-SA" dirty="0" smtClean="0">
                <a:solidFill>
                  <a:srgbClr val="0070C0"/>
                </a:solidFill>
              </a:rPr>
              <a:t> الشهري = 120 والاسبوعي = 27027</a:t>
            </a:r>
          </a:p>
          <a:p>
            <a:pPr algn="justLow"/>
            <a:r>
              <a:rPr lang="ar-SA" dirty="0" smtClean="0">
                <a:solidFill>
                  <a:srgbClr val="00B050"/>
                </a:solidFill>
              </a:rPr>
              <a:t>اما اذا كان السحب غير منتظم مثلاً : كان السحب لمادة معينة خلال النصف الاول من السنة 120,80,150,60,100,90</a:t>
            </a:r>
          </a:p>
          <a:p>
            <a:pPr marL="68580" indent="0" algn="justLow">
              <a:buNone/>
            </a:pPr>
            <a:r>
              <a:rPr lang="ar-SA" dirty="0" smtClean="0">
                <a:solidFill>
                  <a:srgbClr val="00B050"/>
                </a:solidFill>
              </a:rPr>
              <a:t>معدل الاستهلاك= 120,80,150,60,100,90/ 6= 100</a:t>
            </a:r>
            <a:endParaRPr lang="ar-IQ" dirty="0">
              <a:solidFill>
                <a:srgbClr val="00B050"/>
              </a:solidFill>
            </a:endParaRPr>
          </a:p>
        </p:txBody>
      </p:sp>
    </p:spTree>
    <p:extLst>
      <p:ext uri="{BB962C8B-B14F-4D97-AF65-F5344CB8AC3E}">
        <p14:creationId xmlns:p14="http://schemas.microsoft.com/office/powerpoint/2010/main" val="200548404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وستن">
  <a:themeElements>
    <a:clrScheme name="أوستن">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أوستن">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أوستن">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235</TotalTime>
  <Words>595</Words>
  <Application>Microsoft Office PowerPoint</Application>
  <PresentationFormat>عرض على الشاشة (3:4)‏</PresentationFormat>
  <Paragraphs>48</Paragraphs>
  <Slides>11</Slides>
  <Notes>0</Notes>
  <HiddenSlides>0</HiddenSlides>
  <MMClips>0</MMClips>
  <ScaleCrop>false</ScaleCrop>
  <HeadingPairs>
    <vt:vector size="4" baseType="variant">
      <vt:variant>
        <vt:lpstr>نسق</vt:lpstr>
      </vt:variant>
      <vt:variant>
        <vt:i4>1</vt:i4>
      </vt:variant>
      <vt:variant>
        <vt:lpstr>عناوين الشرائح</vt:lpstr>
      </vt:variant>
      <vt:variant>
        <vt:i4>11</vt:i4>
      </vt:variant>
    </vt:vector>
  </HeadingPairs>
  <TitlesOfParts>
    <vt:vector size="12" baseType="lpstr">
      <vt:lpstr>أوستن</vt:lpstr>
      <vt:lpstr>مفاهيم اساسية في مجال تخطيط الخزين</vt:lpstr>
      <vt:lpstr>مقدمة</vt:lpstr>
      <vt:lpstr>تكاليف الخزين</vt:lpstr>
      <vt:lpstr>يمكن اعتبار تكاليف الطلب هي</vt:lpstr>
      <vt:lpstr>تكاليف الاحتفاظ بالخزين</vt:lpstr>
      <vt:lpstr>عرض تقديمي في PowerPoint</vt:lpstr>
      <vt:lpstr>تكاليف نفاذ الخزين</vt:lpstr>
      <vt:lpstr>معدل الخزين</vt:lpstr>
      <vt:lpstr>معدل الاستهلاك</vt:lpstr>
      <vt:lpstr>فترة الانتظار</vt:lpstr>
      <vt:lpstr>شٌكراً لاستماعكم</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مفاهيم اساسية في مجال تخطيط الخزين</dc:title>
  <dc:creator>Apple</dc:creator>
  <cp:lastModifiedBy>Apple</cp:lastModifiedBy>
  <cp:revision>21</cp:revision>
  <dcterms:created xsi:type="dcterms:W3CDTF">2018-10-18T09:10:20Z</dcterms:created>
  <dcterms:modified xsi:type="dcterms:W3CDTF">2018-10-19T09:00:06Z</dcterms:modified>
</cp:coreProperties>
</file>